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1"/>
    <p:sldMasterId id="2147483708" r:id="rId2"/>
  </p:sldMasterIdLst>
  <p:notesMasterIdLst>
    <p:notesMasterId r:id="rId77"/>
  </p:notesMasterIdLst>
  <p:sldIdLst>
    <p:sldId id="256" r:id="rId3"/>
    <p:sldId id="655" r:id="rId4"/>
    <p:sldId id="656" r:id="rId5"/>
    <p:sldId id="657" r:id="rId6"/>
    <p:sldId id="658" r:id="rId7"/>
    <p:sldId id="665" r:id="rId8"/>
    <p:sldId id="666" r:id="rId9"/>
    <p:sldId id="667" r:id="rId10"/>
    <p:sldId id="659" r:id="rId11"/>
    <p:sldId id="668" r:id="rId12"/>
    <p:sldId id="660" r:id="rId13"/>
    <p:sldId id="661" r:id="rId14"/>
    <p:sldId id="662" r:id="rId15"/>
    <p:sldId id="669" r:id="rId16"/>
    <p:sldId id="663" r:id="rId17"/>
    <p:sldId id="664" r:id="rId18"/>
    <p:sldId id="610" r:id="rId19"/>
    <p:sldId id="613" r:id="rId20"/>
    <p:sldId id="614" r:id="rId21"/>
    <p:sldId id="278" r:id="rId22"/>
    <p:sldId id="279" r:id="rId23"/>
    <p:sldId id="287" r:id="rId24"/>
    <p:sldId id="280" r:id="rId25"/>
    <p:sldId id="281" r:id="rId26"/>
    <p:sldId id="615" r:id="rId27"/>
    <p:sldId id="282" r:id="rId28"/>
    <p:sldId id="283" r:id="rId29"/>
    <p:sldId id="284" r:id="rId30"/>
    <p:sldId id="285" r:id="rId31"/>
    <p:sldId id="286" r:id="rId32"/>
    <p:sldId id="616" r:id="rId33"/>
    <p:sldId id="290" r:id="rId34"/>
    <p:sldId id="293" r:id="rId35"/>
    <p:sldId id="294" r:id="rId36"/>
    <p:sldId id="617" r:id="rId37"/>
    <p:sldId id="618" r:id="rId38"/>
    <p:sldId id="619" r:id="rId39"/>
    <p:sldId id="620" r:id="rId40"/>
    <p:sldId id="621" r:id="rId41"/>
    <p:sldId id="301" r:id="rId42"/>
    <p:sldId id="622" r:id="rId43"/>
    <p:sldId id="302" r:id="rId44"/>
    <p:sldId id="303" r:id="rId45"/>
    <p:sldId id="304" r:id="rId46"/>
    <p:sldId id="305" r:id="rId47"/>
    <p:sldId id="306" r:id="rId48"/>
    <p:sldId id="307" r:id="rId49"/>
    <p:sldId id="623" r:id="rId50"/>
    <p:sldId id="624" r:id="rId51"/>
    <p:sldId id="654" r:id="rId52"/>
    <p:sldId id="630" r:id="rId53"/>
    <p:sldId id="631" r:id="rId54"/>
    <p:sldId id="632" r:id="rId55"/>
    <p:sldId id="625" r:id="rId56"/>
    <p:sldId id="644" r:id="rId57"/>
    <p:sldId id="645" r:id="rId58"/>
    <p:sldId id="646" r:id="rId59"/>
    <p:sldId id="626" r:id="rId60"/>
    <p:sldId id="633" r:id="rId61"/>
    <p:sldId id="634" r:id="rId62"/>
    <p:sldId id="260" r:id="rId63"/>
    <p:sldId id="261" r:id="rId64"/>
    <p:sldId id="635" r:id="rId65"/>
    <p:sldId id="636" r:id="rId66"/>
    <p:sldId id="264" r:id="rId67"/>
    <p:sldId id="637" r:id="rId68"/>
    <p:sldId id="638" r:id="rId69"/>
    <p:sldId id="639" r:id="rId70"/>
    <p:sldId id="640" r:id="rId71"/>
    <p:sldId id="650" r:id="rId72"/>
    <p:sldId id="670" r:id="rId73"/>
    <p:sldId id="671" r:id="rId74"/>
    <p:sldId id="577" r:id="rId75"/>
    <p:sldId id="497" r:id="rId76"/>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83"/>
    <p:restoredTop sz="92836" autoAdjust="0"/>
  </p:normalViewPr>
  <p:slideViewPr>
    <p:cSldViewPr snapToGrid="0" snapToObjects="1">
      <p:cViewPr varScale="1">
        <p:scale>
          <a:sx n="111" d="100"/>
          <a:sy n="111" d="100"/>
        </p:scale>
        <p:origin x="1784"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iagrams/_rels/data2.xml.rels><?xml version="1.0" encoding="UTF-8" standalone="yes"?>
<Relationships xmlns="http://schemas.openxmlformats.org/package/2006/relationships"><Relationship Id="rId3" Type="http://schemas.openxmlformats.org/officeDocument/2006/relationships/hyperlink" Target="https://duck.ai/" TargetMode="External"/><Relationship Id="rId2" Type="http://schemas.openxmlformats.org/officeDocument/2006/relationships/hyperlink" Target="https://chat.deepseek.com/" TargetMode="External"/><Relationship Id="rId1" Type="http://schemas.openxmlformats.org/officeDocument/2006/relationships/hyperlink" Target="https://chat.qwen.ai/" TargetMode="External"/><Relationship Id="rId6" Type="http://schemas.openxmlformats.org/officeDocument/2006/relationships/hyperlink" Target="https://www.perplexity.ai/" TargetMode="External"/><Relationship Id="rId5" Type="http://schemas.openxmlformats.org/officeDocument/2006/relationships/hyperlink" Target="https://huggingface.co/playground" TargetMode="External"/><Relationship Id="rId4" Type="http://schemas.openxmlformats.org/officeDocument/2006/relationships/hyperlink" Target="https://alice.yandex.ru/"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s://duck.ai/" TargetMode="External"/><Relationship Id="rId2" Type="http://schemas.openxmlformats.org/officeDocument/2006/relationships/hyperlink" Target="https://chat.deepseek.com/" TargetMode="External"/><Relationship Id="rId1" Type="http://schemas.openxmlformats.org/officeDocument/2006/relationships/hyperlink" Target="https://chat.qwen.ai/" TargetMode="External"/><Relationship Id="rId6" Type="http://schemas.openxmlformats.org/officeDocument/2006/relationships/hyperlink" Target="https://huggingface.co/playground" TargetMode="External"/><Relationship Id="rId5" Type="http://schemas.openxmlformats.org/officeDocument/2006/relationships/hyperlink" Target="https://www.perplexity.ai/" TargetMode="External"/><Relationship Id="rId4" Type="http://schemas.openxmlformats.org/officeDocument/2006/relationships/hyperlink" Target="https://alice.yandex.ru/"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C2017B-53D2-5F4A-BFF8-B2D29596DAE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ru-RU"/>
        </a:p>
      </dgm:t>
    </dgm:pt>
    <dgm:pt modelId="{5469FD30-6822-8F49-BAD1-03A683CDDCB2}">
      <dgm:prSet/>
      <dgm:spPr/>
      <dgm:t>
        <a:bodyPr/>
        <a:lstStyle/>
        <a:p>
          <a:r>
            <a:rPr lang="ru-RU"/>
            <a:t>Этот тип модели представляет собой авторегрессивную языковую модель, также известную как причинно-следственная языковая модель. Авторегрессия предполагает предсказание элемента в последовательности, используя только его предшественников. Такие модели отлично подходят для генерации текста и включают в себя языковые модели чата на основе трансформеров (chat LMs).</a:t>
          </a:r>
        </a:p>
      </dgm:t>
    </dgm:pt>
    <dgm:pt modelId="{350EAB42-4321-DB43-8750-8E4F1EFA5B15}" type="parTrans" cxnId="{DFA87D50-CCE8-3D44-9A9C-6DB76A45A3F6}">
      <dgm:prSet/>
      <dgm:spPr/>
      <dgm:t>
        <a:bodyPr/>
        <a:lstStyle/>
        <a:p>
          <a:endParaRPr lang="ru-RU"/>
        </a:p>
      </dgm:t>
    </dgm:pt>
    <dgm:pt modelId="{9DCB17BE-595F-E44F-8063-6AD32E53161B}" type="sibTrans" cxnId="{DFA87D50-CCE8-3D44-9A9C-6DB76A45A3F6}">
      <dgm:prSet/>
      <dgm:spPr/>
      <dgm:t>
        <a:bodyPr/>
        <a:lstStyle/>
        <a:p>
          <a:endParaRPr lang="ru-RU"/>
        </a:p>
      </dgm:t>
    </dgm:pt>
    <dgm:pt modelId="{2FDC9338-1527-064C-BAE8-96E26D4A1855}">
      <dgm:prSet/>
      <dgm:spPr/>
      <dgm:t>
        <a:bodyPr/>
        <a:lstStyle/>
        <a:p>
          <a:r>
            <a:rPr lang="ru-RU"/>
            <a:t>В отличие от них, маскированные языковые модели, такие как BERT используют другой подход. Эти модели предсказывают намеренно замаскированные токены в последовательностях, используя как предшествующий, так и последующий контекст. Этот двунаправленный подход особенно подходит для таких задач, как классификация текста и распознавание именованных сущностей.</a:t>
          </a:r>
        </a:p>
      </dgm:t>
    </dgm:pt>
    <dgm:pt modelId="{B5F31703-3674-B641-9B4C-3000200AF031}" type="parTrans" cxnId="{EBC8A702-0A60-324F-A013-2A7A59A2B9B2}">
      <dgm:prSet/>
      <dgm:spPr/>
      <dgm:t>
        <a:bodyPr/>
        <a:lstStyle/>
        <a:p>
          <a:endParaRPr lang="ru-RU"/>
        </a:p>
      </dgm:t>
    </dgm:pt>
    <dgm:pt modelId="{582B25E7-E01E-CC47-92F8-71AAF40FDDC4}" type="sibTrans" cxnId="{EBC8A702-0A60-324F-A013-2A7A59A2B9B2}">
      <dgm:prSet/>
      <dgm:spPr/>
      <dgm:t>
        <a:bodyPr/>
        <a:lstStyle/>
        <a:p>
          <a:endParaRPr lang="ru-RU"/>
        </a:p>
      </dgm:t>
    </dgm:pt>
    <dgm:pt modelId="{3CFA2A7F-2F63-5E45-ABDD-782C2AE1ECB1}">
      <dgm:prSet/>
      <dgm:spPr/>
      <dgm:t>
        <a:bodyPr/>
        <a:lstStyle/>
        <a:p>
          <a:r>
            <a:rPr lang="ru-RU"/>
            <a:t>До того, как нейронные сети стали стандартом для языкового моделирования, традиционные методы основывались на статистических методах. Эти модели, основанные на подсчете, до сих пор используемые в автозаполнении смартфонов, оценивают вероятность последовательностей слов на основе подсчета частоты слов или n-грамм, полученных из корпуса. Чтобы лучше понять эти методы, давайте реализуем простую языковую модель, основанную на подсчете.</a:t>
          </a:r>
        </a:p>
      </dgm:t>
    </dgm:pt>
    <dgm:pt modelId="{44538541-C92B-3A46-B546-E0CF94D66FFA}" type="parTrans" cxnId="{A99A50B1-9D71-4B4E-9496-95DFAB85AB10}">
      <dgm:prSet/>
      <dgm:spPr/>
      <dgm:t>
        <a:bodyPr/>
        <a:lstStyle/>
        <a:p>
          <a:endParaRPr lang="ru-RU"/>
        </a:p>
      </dgm:t>
    </dgm:pt>
    <dgm:pt modelId="{C7F8E676-0223-FE46-A081-9709B4F37B29}" type="sibTrans" cxnId="{A99A50B1-9D71-4B4E-9496-95DFAB85AB10}">
      <dgm:prSet/>
      <dgm:spPr/>
      <dgm:t>
        <a:bodyPr/>
        <a:lstStyle/>
        <a:p>
          <a:endParaRPr lang="ru-RU"/>
        </a:p>
      </dgm:t>
    </dgm:pt>
    <dgm:pt modelId="{64481619-B4F7-4847-B0F0-B5EAB631C778}" type="pres">
      <dgm:prSet presAssocID="{01C2017B-53D2-5F4A-BFF8-B2D29596DAEE}" presName="linear" presStyleCnt="0">
        <dgm:presLayoutVars>
          <dgm:animLvl val="lvl"/>
          <dgm:resizeHandles val="exact"/>
        </dgm:presLayoutVars>
      </dgm:prSet>
      <dgm:spPr/>
    </dgm:pt>
    <dgm:pt modelId="{2CDB3719-86F2-E64D-ADC4-F2577CEE0E5C}" type="pres">
      <dgm:prSet presAssocID="{5469FD30-6822-8F49-BAD1-03A683CDDCB2}" presName="parentText" presStyleLbl="node1" presStyleIdx="0" presStyleCnt="3">
        <dgm:presLayoutVars>
          <dgm:chMax val="0"/>
          <dgm:bulletEnabled val="1"/>
        </dgm:presLayoutVars>
      </dgm:prSet>
      <dgm:spPr/>
    </dgm:pt>
    <dgm:pt modelId="{0ACDE3F4-7E54-2D44-BA96-CC88EE2AFC4E}" type="pres">
      <dgm:prSet presAssocID="{9DCB17BE-595F-E44F-8063-6AD32E53161B}" presName="spacer" presStyleCnt="0"/>
      <dgm:spPr/>
    </dgm:pt>
    <dgm:pt modelId="{65849452-5D37-C148-BC41-8A624A64BE5E}" type="pres">
      <dgm:prSet presAssocID="{2FDC9338-1527-064C-BAE8-96E26D4A1855}" presName="parentText" presStyleLbl="node1" presStyleIdx="1" presStyleCnt="3">
        <dgm:presLayoutVars>
          <dgm:chMax val="0"/>
          <dgm:bulletEnabled val="1"/>
        </dgm:presLayoutVars>
      </dgm:prSet>
      <dgm:spPr/>
    </dgm:pt>
    <dgm:pt modelId="{05645459-0363-1B43-B079-81DBBF952FB7}" type="pres">
      <dgm:prSet presAssocID="{582B25E7-E01E-CC47-92F8-71AAF40FDDC4}" presName="spacer" presStyleCnt="0"/>
      <dgm:spPr/>
    </dgm:pt>
    <dgm:pt modelId="{03D3F04E-FD8C-6D4A-AD81-C34F93CEE1C1}" type="pres">
      <dgm:prSet presAssocID="{3CFA2A7F-2F63-5E45-ABDD-782C2AE1ECB1}" presName="parentText" presStyleLbl="node1" presStyleIdx="2" presStyleCnt="3">
        <dgm:presLayoutVars>
          <dgm:chMax val="0"/>
          <dgm:bulletEnabled val="1"/>
        </dgm:presLayoutVars>
      </dgm:prSet>
      <dgm:spPr/>
    </dgm:pt>
  </dgm:ptLst>
  <dgm:cxnLst>
    <dgm:cxn modelId="{EBC8A702-0A60-324F-A013-2A7A59A2B9B2}" srcId="{01C2017B-53D2-5F4A-BFF8-B2D29596DAEE}" destId="{2FDC9338-1527-064C-BAE8-96E26D4A1855}" srcOrd="1" destOrd="0" parTransId="{B5F31703-3674-B641-9B4C-3000200AF031}" sibTransId="{582B25E7-E01E-CC47-92F8-71AAF40FDDC4}"/>
    <dgm:cxn modelId="{F8E91F09-B796-8A41-81D5-FCC22D0CC99C}" type="presOf" srcId="{3CFA2A7F-2F63-5E45-ABDD-782C2AE1ECB1}" destId="{03D3F04E-FD8C-6D4A-AD81-C34F93CEE1C1}" srcOrd="0" destOrd="0" presId="urn:microsoft.com/office/officeart/2005/8/layout/vList2"/>
    <dgm:cxn modelId="{CB711048-3B6E-A74F-AD39-AAF07F0DE7CA}" type="presOf" srcId="{01C2017B-53D2-5F4A-BFF8-B2D29596DAEE}" destId="{64481619-B4F7-4847-B0F0-B5EAB631C778}" srcOrd="0" destOrd="0" presId="urn:microsoft.com/office/officeart/2005/8/layout/vList2"/>
    <dgm:cxn modelId="{DFA87D50-CCE8-3D44-9A9C-6DB76A45A3F6}" srcId="{01C2017B-53D2-5F4A-BFF8-B2D29596DAEE}" destId="{5469FD30-6822-8F49-BAD1-03A683CDDCB2}" srcOrd="0" destOrd="0" parTransId="{350EAB42-4321-DB43-8750-8E4F1EFA5B15}" sibTransId="{9DCB17BE-595F-E44F-8063-6AD32E53161B}"/>
    <dgm:cxn modelId="{85D9045A-1047-BE43-B36A-D8DD3EF7BBA1}" type="presOf" srcId="{2FDC9338-1527-064C-BAE8-96E26D4A1855}" destId="{65849452-5D37-C148-BC41-8A624A64BE5E}" srcOrd="0" destOrd="0" presId="urn:microsoft.com/office/officeart/2005/8/layout/vList2"/>
    <dgm:cxn modelId="{9498AD97-7337-DE4B-8615-250EC9AE836E}" type="presOf" srcId="{5469FD30-6822-8F49-BAD1-03A683CDDCB2}" destId="{2CDB3719-86F2-E64D-ADC4-F2577CEE0E5C}" srcOrd="0" destOrd="0" presId="urn:microsoft.com/office/officeart/2005/8/layout/vList2"/>
    <dgm:cxn modelId="{A99A50B1-9D71-4B4E-9496-95DFAB85AB10}" srcId="{01C2017B-53D2-5F4A-BFF8-B2D29596DAEE}" destId="{3CFA2A7F-2F63-5E45-ABDD-782C2AE1ECB1}" srcOrd="2" destOrd="0" parTransId="{44538541-C92B-3A46-B546-E0CF94D66FFA}" sibTransId="{C7F8E676-0223-FE46-A081-9709B4F37B29}"/>
    <dgm:cxn modelId="{D1485501-5070-6B41-8783-1FBF0D7E2663}" type="presParOf" srcId="{64481619-B4F7-4847-B0F0-B5EAB631C778}" destId="{2CDB3719-86F2-E64D-ADC4-F2577CEE0E5C}" srcOrd="0" destOrd="0" presId="urn:microsoft.com/office/officeart/2005/8/layout/vList2"/>
    <dgm:cxn modelId="{38D5E6E9-6A23-7145-B2B7-34EE307806C8}" type="presParOf" srcId="{64481619-B4F7-4847-B0F0-B5EAB631C778}" destId="{0ACDE3F4-7E54-2D44-BA96-CC88EE2AFC4E}" srcOrd="1" destOrd="0" presId="urn:microsoft.com/office/officeart/2005/8/layout/vList2"/>
    <dgm:cxn modelId="{F96AE6DF-C337-F34F-A35A-0A861B447E55}" type="presParOf" srcId="{64481619-B4F7-4847-B0F0-B5EAB631C778}" destId="{65849452-5D37-C148-BC41-8A624A64BE5E}" srcOrd="2" destOrd="0" presId="urn:microsoft.com/office/officeart/2005/8/layout/vList2"/>
    <dgm:cxn modelId="{5C0A0CE9-2993-F64C-BD0F-48004F24D30A}" type="presParOf" srcId="{64481619-B4F7-4847-B0F0-B5EAB631C778}" destId="{05645459-0363-1B43-B079-81DBBF952FB7}" srcOrd="3" destOrd="0" presId="urn:microsoft.com/office/officeart/2005/8/layout/vList2"/>
    <dgm:cxn modelId="{DB2B9B06-7824-1441-B5F4-39EFB80DED80}" type="presParOf" srcId="{64481619-B4F7-4847-B0F0-B5EAB631C778}" destId="{03D3F04E-FD8C-6D4A-AD81-C34F93CEE1C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C15247-CFB5-2F40-82D9-7EEE56B4744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DA2D170E-C43F-7644-966D-3E105581BF98}">
      <dgm:prSet/>
      <dgm:spPr/>
      <dgm:t>
        <a:bodyPr/>
        <a:lstStyle/>
        <a:p>
          <a:r>
            <a:rPr lang="ru-RU" b="1" i="1" dirty="0"/>
            <a:t>Некоторые</a:t>
          </a:r>
          <a:r>
            <a:rPr lang="ru-RU" dirty="0"/>
            <a:t> большие языковые модели для обычных пользователей:</a:t>
          </a:r>
        </a:p>
      </dgm:t>
    </dgm:pt>
    <dgm:pt modelId="{4D69FDD4-EB93-F345-BC16-99870142E5EC}" type="parTrans" cxnId="{6BBECD1A-C849-3F42-9412-824654E557C8}">
      <dgm:prSet/>
      <dgm:spPr/>
      <dgm:t>
        <a:bodyPr/>
        <a:lstStyle/>
        <a:p>
          <a:endParaRPr lang="ru-RU"/>
        </a:p>
      </dgm:t>
    </dgm:pt>
    <dgm:pt modelId="{7713CA9C-A54F-AA4C-BA66-B3173D6B2CE9}" type="sibTrans" cxnId="{6BBECD1A-C849-3F42-9412-824654E557C8}">
      <dgm:prSet/>
      <dgm:spPr/>
      <dgm:t>
        <a:bodyPr/>
        <a:lstStyle/>
        <a:p>
          <a:endParaRPr lang="ru-RU"/>
        </a:p>
      </dgm:t>
    </dgm:pt>
    <dgm:pt modelId="{06EC1EA6-11C8-7D4B-AB6D-6B9C1BE608E9}">
      <dgm:prSet/>
      <dgm:spPr/>
      <dgm:t>
        <a:bodyPr/>
        <a:lstStyle/>
        <a:p>
          <a:r>
            <a:rPr lang="ru-RU" u="sng" dirty="0">
              <a:hlinkClick xmlns:r="http://schemas.openxmlformats.org/officeDocument/2006/relationships" r:id="rId1"/>
            </a:rPr>
            <a:t>https://chat.qwen.ai</a:t>
          </a:r>
          <a:endParaRPr lang="ru-RU" dirty="0"/>
        </a:p>
      </dgm:t>
    </dgm:pt>
    <dgm:pt modelId="{11ECF51A-A490-954A-AD0A-45C13FF8218B}" type="parTrans" cxnId="{8F3F1459-837F-034A-AE02-0920FC0D3503}">
      <dgm:prSet/>
      <dgm:spPr/>
      <dgm:t>
        <a:bodyPr/>
        <a:lstStyle/>
        <a:p>
          <a:endParaRPr lang="ru-RU"/>
        </a:p>
      </dgm:t>
    </dgm:pt>
    <dgm:pt modelId="{53AE9E4A-FFB8-374C-8D2C-3AC754914B2B}" type="sibTrans" cxnId="{8F3F1459-837F-034A-AE02-0920FC0D3503}">
      <dgm:prSet/>
      <dgm:spPr/>
      <dgm:t>
        <a:bodyPr/>
        <a:lstStyle/>
        <a:p>
          <a:endParaRPr lang="ru-RU"/>
        </a:p>
      </dgm:t>
    </dgm:pt>
    <dgm:pt modelId="{66E21F97-EE0B-B94C-B9F9-ACB97C86306A}">
      <dgm:prSet/>
      <dgm:spPr/>
      <dgm:t>
        <a:bodyPr/>
        <a:lstStyle/>
        <a:p>
          <a:r>
            <a:rPr lang="ru-RU" u="sng" dirty="0">
              <a:hlinkClick xmlns:r="http://schemas.openxmlformats.org/officeDocument/2006/relationships" r:id="rId2"/>
            </a:rPr>
            <a:t>https://chat.deepseek.com</a:t>
          </a:r>
          <a:endParaRPr lang="ru-RU" dirty="0"/>
        </a:p>
      </dgm:t>
    </dgm:pt>
    <dgm:pt modelId="{5DEF62F2-63F0-6E4A-8B8C-ACF5EE3358A6}" type="parTrans" cxnId="{2B995F79-A1E3-EC4F-AF6E-3B2946C3BC62}">
      <dgm:prSet/>
      <dgm:spPr/>
      <dgm:t>
        <a:bodyPr/>
        <a:lstStyle/>
        <a:p>
          <a:endParaRPr lang="ru-RU"/>
        </a:p>
      </dgm:t>
    </dgm:pt>
    <dgm:pt modelId="{9F257F1A-92F3-6F48-A5FB-605164CF3036}" type="sibTrans" cxnId="{2B995F79-A1E3-EC4F-AF6E-3B2946C3BC62}">
      <dgm:prSet/>
      <dgm:spPr/>
      <dgm:t>
        <a:bodyPr/>
        <a:lstStyle/>
        <a:p>
          <a:endParaRPr lang="ru-RU"/>
        </a:p>
      </dgm:t>
    </dgm:pt>
    <dgm:pt modelId="{EBCD209E-988D-E64B-87F6-06919A5BBBD4}">
      <dgm:prSet/>
      <dgm:spPr/>
      <dgm:t>
        <a:bodyPr/>
        <a:lstStyle/>
        <a:p>
          <a:r>
            <a:rPr lang="ru-RU" u="sng" dirty="0">
              <a:hlinkClick xmlns:r="http://schemas.openxmlformats.org/officeDocument/2006/relationships" r:id="rId3"/>
            </a:rPr>
            <a:t>https://duck.ai</a:t>
          </a:r>
          <a:endParaRPr lang="ru-RU" dirty="0"/>
        </a:p>
      </dgm:t>
    </dgm:pt>
    <dgm:pt modelId="{D3D8FED2-9390-394E-833A-437E80E7F6FB}" type="parTrans" cxnId="{7E898E39-147F-E94A-A9AD-B9C9B53E8E12}">
      <dgm:prSet/>
      <dgm:spPr/>
      <dgm:t>
        <a:bodyPr/>
        <a:lstStyle/>
        <a:p>
          <a:endParaRPr lang="ru-RU"/>
        </a:p>
      </dgm:t>
    </dgm:pt>
    <dgm:pt modelId="{42609FEE-575E-FF40-9577-D170419CB63A}" type="sibTrans" cxnId="{7E898E39-147F-E94A-A9AD-B9C9B53E8E12}">
      <dgm:prSet/>
      <dgm:spPr/>
      <dgm:t>
        <a:bodyPr/>
        <a:lstStyle/>
        <a:p>
          <a:endParaRPr lang="ru-RU"/>
        </a:p>
      </dgm:t>
    </dgm:pt>
    <dgm:pt modelId="{B2A95814-1224-A74E-A8A4-FD56B29E1D29}">
      <dgm:prSet/>
      <dgm:spPr/>
      <dgm:t>
        <a:bodyPr/>
        <a:lstStyle/>
        <a:p>
          <a:r>
            <a:rPr lang="ru-RU" u="sng" dirty="0">
              <a:hlinkClick xmlns:r="http://schemas.openxmlformats.org/officeDocument/2006/relationships" r:id="rId4"/>
            </a:rPr>
            <a:t>https://alice.yandex.ru</a:t>
          </a:r>
          <a:endParaRPr lang="ru-RU" dirty="0"/>
        </a:p>
      </dgm:t>
    </dgm:pt>
    <dgm:pt modelId="{37A4581D-9D62-1645-AB0D-6D94A8996DF5}" type="parTrans" cxnId="{82041BCD-CDBA-9543-8BFE-4289B137A9E8}">
      <dgm:prSet/>
      <dgm:spPr/>
      <dgm:t>
        <a:bodyPr/>
        <a:lstStyle/>
        <a:p>
          <a:endParaRPr lang="ru-RU"/>
        </a:p>
      </dgm:t>
    </dgm:pt>
    <dgm:pt modelId="{36979BCF-E4C2-8140-B9E9-9D7C2BBF255A}" type="sibTrans" cxnId="{82041BCD-CDBA-9543-8BFE-4289B137A9E8}">
      <dgm:prSet/>
      <dgm:spPr/>
      <dgm:t>
        <a:bodyPr/>
        <a:lstStyle/>
        <a:p>
          <a:endParaRPr lang="ru-RU"/>
        </a:p>
      </dgm:t>
    </dgm:pt>
    <dgm:pt modelId="{F6DF2C21-C4F2-3B47-9E89-163555481AE9}">
      <dgm:prSet/>
      <dgm:spPr/>
      <dgm:t>
        <a:bodyPr/>
        <a:lstStyle/>
        <a:p>
          <a:r>
            <a:rPr lang="ru-RU"/>
            <a:t>Большие языковые модели для программистов:</a:t>
          </a:r>
        </a:p>
      </dgm:t>
    </dgm:pt>
    <dgm:pt modelId="{4ECBCA85-4CE2-024E-8AD2-452A39802B6B}" type="parTrans" cxnId="{C0AC8629-64F7-9E43-8858-755C02097581}">
      <dgm:prSet/>
      <dgm:spPr/>
      <dgm:t>
        <a:bodyPr/>
        <a:lstStyle/>
        <a:p>
          <a:endParaRPr lang="ru-RU"/>
        </a:p>
      </dgm:t>
    </dgm:pt>
    <dgm:pt modelId="{D6AEC87E-19F5-3742-8305-149E552D683E}" type="sibTrans" cxnId="{C0AC8629-64F7-9E43-8858-755C02097581}">
      <dgm:prSet/>
      <dgm:spPr/>
      <dgm:t>
        <a:bodyPr/>
        <a:lstStyle/>
        <a:p>
          <a:endParaRPr lang="ru-RU"/>
        </a:p>
      </dgm:t>
    </dgm:pt>
    <dgm:pt modelId="{4998E2DB-160C-6949-972F-EBEB1898F145}">
      <dgm:prSet/>
      <dgm:spPr/>
      <dgm:t>
        <a:bodyPr/>
        <a:lstStyle/>
        <a:p>
          <a:r>
            <a:rPr lang="ru-RU" dirty="0">
              <a:hlinkClick xmlns:r="http://schemas.openxmlformats.org/officeDocument/2006/relationships" r:id="rId5"/>
            </a:rPr>
            <a:t>https://huggingface.co/playground</a:t>
          </a:r>
          <a:endParaRPr lang="ru-RU" dirty="0"/>
        </a:p>
      </dgm:t>
    </dgm:pt>
    <dgm:pt modelId="{918E116A-348A-1443-AF9B-6100DE6F5C46}" type="parTrans" cxnId="{14D0666E-692E-EC4A-9D97-50AB88166306}">
      <dgm:prSet/>
      <dgm:spPr/>
      <dgm:t>
        <a:bodyPr/>
        <a:lstStyle/>
        <a:p>
          <a:endParaRPr lang="ru-RU"/>
        </a:p>
      </dgm:t>
    </dgm:pt>
    <dgm:pt modelId="{B070CC2A-4F0A-384F-8AC0-6E78B9B7ECA1}" type="sibTrans" cxnId="{14D0666E-692E-EC4A-9D97-50AB88166306}">
      <dgm:prSet/>
      <dgm:spPr/>
      <dgm:t>
        <a:bodyPr/>
        <a:lstStyle/>
        <a:p>
          <a:endParaRPr lang="ru-RU"/>
        </a:p>
      </dgm:t>
    </dgm:pt>
    <dgm:pt modelId="{A42B0B25-B46D-8A44-9C6A-2C50A87683CF}">
      <dgm:prSet/>
      <dgm:spPr/>
      <dgm:t>
        <a:bodyPr/>
        <a:lstStyle/>
        <a:p>
          <a:r>
            <a:rPr lang="en" dirty="0">
              <a:hlinkClick xmlns:r="http://schemas.openxmlformats.org/officeDocument/2006/relationships" r:id="rId6"/>
            </a:rPr>
            <a:t>https://</a:t>
          </a:r>
          <a:r>
            <a:rPr lang="en" dirty="0" err="1">
              <a:hlinkClick xmlns:r="http://schemas.openxmlformats.org/officeDocument/2006/relationships" r:id="rId6"/>
            </a:rPr>
            <a:t>www.perplexity.ai</a:t>
          </a:r>
          <a:endParaRPr lang="ru-RU" dirty="0"/>
        </a:p>
      </dgm:t>
    </dgm:pt>
    <dgm:pt modelId="{4A0FBD3A-4697-3E40-B108-76D57172A9EC}" type="parTrans" cxnId="{1856918C-CB1B-DC4B-969B-91D7CAB3AF2A}">
      <dgm:prSet/>
      <dgm:spPr/>
      <dgm:t>
        <a:bodyPr/>
        <a:lstStyle/>
        <a:p>
          <a:endParaRPr lang="ru-RU"/>
        </a:p>
      </dgm:t>
    </dgm:pt>
    <dgm:pt modelId="{9AB20F74-F974-214C-92E2-FB25B9B6E416}" type="sibTrans" cxnId="{1856918C-CB1B-DC4B-969B-91D7CAB3AF2A}">
      <dgm:prSet/>
      <dgm:spPr/>
      <dgm:t>
        <a:bodyPr/>
        <a:lstStyle/>
        <a:p>
          <a:endParaRPr lang="ru-RU"/>
        </a:p>
      </dgm:t>
    </dgm:pt>
    <dgm:pt modelId="{50193304-0BE0-A145-B997-E4C9AE9A0F38}" type="pres">
      <dgm:prSet presAssocID="{C2C15247-CFB5-2F40-82D9-7EEE56B47447}" presName="linear" presStyleCnt="0">
        <dgm:presLayoutVars>
          <dgm:animLvl val="lvl"/>
          <dgm:resizeHandles val="exact"/>
        </dgm:presLayoutVars>
      </dgm:prSet>
      <dgm:spPr/>
    </dgm:pt>
    <dgm:pt modelId="{5CFF2513-4034-D94D-A2F6-11A81E713539}" type="pres">
      <dgm:prSet presAssocID="{DA2D170E-C43F-7644-966D-3E105581BF98}" presName="parentText" presStyleLbl="node1" presStyleIdx="0" presStyleCnt="2">
        <dgm:presLayoutVars>
          <dgm:chMax val="0"/>
          <dgm:bulletEnabled val="1"/>
        </dgm:presLayoutVars>
      </dgm:prSet>
      <dgm:spPr/>
    </dgm:pt>
    <dgm:pt modelId="{CD6BE8D2-4BC2-2546-86BF-889D43DAD837}" type="pres">
      <dgm:prSet presAssocID="{DA2D170E-C43F-7644-966D-3E105581BF98}" presName="childText" presStyleLbl="revTx" presStyleIdx="0" presStyleCnt="2">
        <dgm:presLayoutVars>
          <dgm:bulletEnabled val="1"/>
        </dgm:presLayoutVars>
      </dgm:prSet>
      <dgm:spPr/>
    </dgm:pt>
    <dgm:pt modelId="{9E1ED020-E69A-744D-B43B-F58DF3F44F31}" type="pres">
      <dgm:prSet presAssocID="{F6DF2C21-C4F2-3B47-9E89-163555481AE9}" presName="parentText" presStyleLbl="node1" presStyleIdx="1" presStyleCnt="2">
        <dgm:presLayoutVars>
          <dgm:chMax val="0"/>
          <dgm:bulletEnabled val="1"/>
        </dgm:presLayoutVars>
      </dgm:prSet>
      <dgm:spPr/>
    </dgm:pt>
    <dgm:pt modelId="{8E2D9469-4C82-5848-B60A-F427DA0E8C17}" type="pres">
      <dgm:prSet presAssocID="{F6DF2C21-C4F2-3B47-9E89-163555481AE9}" presName="childText" presStyleLbl="revTx" presStyleIdx="1" presStyleCnt="2">
        <dgm:presLayoutVars>
          <dgm:bulletEnabled val="1"/>
        </dgm:presLayoutVars>
      </dgm:prSet>
      <dgm:spPr/>
    </dgm:pt>
  </dgm:ptLst>
  <dgm:cxnLst>
    <dgm:cxn modelId="{6BBECD1A-C849-3F42-9412-824654E557C8}" srcId="{C2C15247-CFB5-2F40-82D9-7EEE56B47447}" destId="{DA2D170E-C43F-7644-966D-3E105581BF98}" srcOrd="0" destOrd="0" parTransId="{4D69FDD4-EB93-F345-BC16-99870142E5EC}" sibTransId="{7713CA9C-A54F-AA4C-BA66-B3173D6B2CE9}"/>
    <dgm:cxn modelId="{C0AC8629-64F7-9E43-8858-755C02097581}" srcId="{C2C15247-CFB5-2F40-82D9-7EEE56B47447}" destId="{F6DF2C21-C4F2-3B47-9E89-163555481AE9}" srcOrd="1" destOrd="0" parTransId="{4ECBCA85-4CE2-024E-8AD2-452A39802B6B}" sibTransId="{D6AEC87E-19F5-3742-8305-149E552D683E}"/>
    <dgm:cxn modelId="{7E898E39-147F-E94A-A9AD-B9C9B53E8E12}" srcId="{DA2D170E-C43F-7644-966D-3E105581BF98}" destId="{EBCD209E-988D-E64B-87F6-06919A5BBBD4}" srcOrd="2" destOrd="0" parTransId="{D3D8FED2-9390-394E-833A-437E80E7F6FB}" sibTransId="{42609FEE-575E-FF40-9577-D170419CB63A}"/>
    <dgm:cxn modelId="{238E1F50-8717-F942-8532-3CFA4B76CBAB}" type="presOf" srcId="{F6DF2C21-C4F2-3B47-9E89-163555481AE9}" destId="{9E1ED020-E69A-744D-B43B-F58DF3F44F31}" srcOrd="0" destOrd="0" presId="urn:microsoft.com/office/officeart/2005/8/layout/vList2"/>
    <dgm:cxn modelId="{8F3F1459-837F-034A-AE02-0920FC0D3503}" srcId="{DA2D170E-C43F-7644-966D-3E105581BF98}" destId="{06EC1EA6-11C8-7D4B-AB6D-6B9C1BE608E9}" srcOrd="0" destOrd="0" parTransId="{11ECF51A-A490-954A-AD0A-45C13FF8218B}" sibTransId="{53AE9E4A-FFB8-374C-8D2C-3AC754914B2B}"/>
    <dgm:cxn modelId="{C22B1161-A685-5D4A-8CC5-E34E1BAF2082}" type="presOf" srcId="{4998E2DB-160C-6949-972F-EBEB1898F145}" destId="{8E2D9469-4C82-5848-B60A-F427DA0E8C17}" srcOrd="0" destOrd="0" presId="urn:microsoft.com/office/officeart/2005/8/layout/vList2"/>
    <dgm:cxn modelId="{14D0666E-692E-EC4A-9D97-50AB88166306}" srcId="{F6DF2C21-C4F2-3B47-9E89-163555481AE9}" destId="{4998E2DB-160C-6949-972F-EBEB1898F145}" srcOrd="0" destOrd="0" parTransId="{918E116A-348A-1443-AF9B-6100DE6F5C46}" sibTransId="{B070CC2A-4F0A-384F-8AC0-6E78B9B7ECA1}"/>
    <dgm:cxn modelId="{D83A6A72-6BCA-1841-B94E-14A809A70B7D}" type="presOf" srcId="{C2C15247-CFB5-2F40-82D9-7EEE56B47447}" destId="{50193304-0BE0-A145-B997-E4C9AE9A0F38}" srcOrd="0" destOrd="0" presId="urn:microsoft.com/office/officeart/2005/8/layout/vList2"/>
    <dgm:cxn modelId="{2B995F79-A1E3-EC4F-AF6E-3B2946C3BC62}" srcId="{DA2D170E-C43F-7644-966D-3E105581BF98}" destId="{66E21F97-EE0B-B94C-B9F9-ACB97C86306A}" srcOrd="1" destOrd="0" parTransId="{5DEF62F2-63F0-6E4A-8B8C-ACF5EE3358A6}" sibTransId="{9F257F1A-92F3-6F48-A5FB-605164CF3036}"/>
    <dgm:cxn modelId="{1856918C-CB1B-DC4B-969B-91D7CAB3AF2A}" srcId="{DA2D170E-C43F-7644-966D-3E105581BF98}" destId="{A42B0B25-B46D-8A44-9C6A-2C50A87683CF}" srcOrd="4" destOrd="0" parTransId="{4A0FBD3A-4697-3E40-B108-76D57172A9EC}" sibTransId="{9AB20F74-F974-214C-92E2-FB25B9B6E416}"/>
    <dgm:cxn modelId="{EC47479D-A9D2-BD4A-9AE9-F19621E74A7D}" type="presOf" srcId="{06EC1EA6-11C8-7D4B-AB6D-6B9C1BE608E9}" destId="{CD6BE8D2-4BC2-2546-86BF-889D43DAD837}" srcOrd="0" destOrd="0" presId="urn:microsoft.com/office/officeart/2005/8/layout/vList2"/>
    <dgm:cxn modelId="{82041BCD-CDBA-9543-8BFE-4289B137A9E8}" srcId="{DA2D170E-C43F-7644-966D-3E105581BF98}" destId="{B2A95814-1224-A74E-A8A4-FD56B29E1D29}" srcOrd="3" destOrd="0" parTransId="{37A4581D-9D62-1645-AB0D-6D94A8996DF5}" sibTransId="{36979BCF-E4C2-8140-B9E9-9D7C2BBF255A}"/>
    <dgm:cxn modelId="{2020D9DE-B862-4E41-B976-DC49A51A8C1D}" type="presOf" srcId="{66E21F97-EE0B-B94C-B9F9-ACB97C86306A}" destId="{CD6BE8D2-4BC2-2546-86BF-889D43DAD837}" srcOrd="0" destOrd="1" presId="urn:microsoft.com/office/officeart/2005/8/layout/vList2"/>
    <dgm:cxn modelId="{33594EE5-D43B-7944-A1EB-ED047FE4FED3}" type="presOf" srcId="{A42B0B25-B46D-8A44-9C6A-2C50A87683CF}" destId="{CD6BE8D2-4BC2-2546-86BF-889D43DAD837}" srcOrd="0" destOrd="4" presId="urn:microsoft.com/office/officeart/2005/8/layout/vList2"/>
    <dgm:cxn modelId="{E0EBC7F7-13F0-7E41-ACD5-1B2C34941CC0}" type="presOf" srcId="{DA2D170E-C43F-7644-966D-3E105581BF98}" destId="{5CFF2513-4034-D94D-A2F6-11A81E713539}" srcOrd="0" destOrd="0" presId="urn:microsoft.com/office/officeart/2005/8/layout/vList2"/>
    <dgm:cxn modelId="{7742D6F7-1C38-E14D-9690-9E368DC613E0}" type="presOf" srcId="{EBCD209E-988D-E64B-87F6-06919A5BBBD4}" destId="{CD6BE8D2-4BC2-2546-86BF-889D43DAD837}" srcOrd="0" destOrd="2" presId="urn:microsoft.com/office/officeart/2005/8/layout/vList2"/>
    <dgm:cxn modelId="{64B4D8FB-2079-E64F-8489-702760A036BB}" type="presOf" srcId="{B2A95814-1224-A74E-A8A4-FD56B29E1D29}" destId="{CD6BE8D2-4BC2-2546-86BF-889D43DAD837}" srcOrd="0" destOrd="3" presId="urn:microsoft.com/office/officeart/2005/8/layout/vList2"/>
    <dgm:cxn modelId="{C6EA27A3-14BA-F04B-B6F9-A5C4271958EC}" type="presParOf" srcId="{50193304-0BE0-A145-B997-E4C9AE9A0F38}" destId="{5CFF2513-4034-D94D-A2F6-11A81E713539}" srcOrd="0" destOrd="0" presId="urn:microsoft.com/office/officeart/2005/8/layout/vList2"/>
    <dgm:cxn modelId="{A6A49947-BD83-1D4E-9EA4-F559FF2809C8}" type="presParOf" srcId="{50193304-0BE0-A145-B997-E4C9AE9A0F38}" destId="{CD6BE8D2-4BC2-2546-86BF-889D43DAD837}" srcOrd="1" destOrd="0" presId="urn:microsoft.com/office/officeart/2005/8/layout/vList2"/>
    <dgm:cxn modelId="{A2A771BF-9D17-DF4F-A03D-E2C2A4EF63B8}" type="presParOf" srcId="{50193304-0BE0-A145-B997-E4C9AE9A0F38}" destId="{9E1ED020-E69A-744D-B43B-F58DF3F44F31}" srcOrd="2" destOrd="0" presId="urn:microsoft.com/office/officeart/2005/8/layout/vList2"/>
    <dgm:cxn modelId="{95277CE4-A633-0E48-8A54-965EC11EEE4A}" type="presParOf" srcId="{50193304-0BE0-A145-B997-E4C9AE9A0F38}" destId="{8E2D9469-4C82-5848-B60A-F427DA0E8C1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07FC78-AC1F-874F-97D4-6B9629A69CF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528BE5B6-65DD-954D-85C5-AE40678EB21D}">
      <dgm:prSet/>
      <dgm:spPr/>
      <dgm:t>
        <a:bodyPr/>
        <a:lstStyle/>
        <a:p>
          <a:r>
            <a:rPr lang="ru-RU" dirty="0"/>
            <a:t>Слишком общий или расплывчатый запрос</a:t>
          </a:r>
        </a:p>
      </dgm:t>
    </dgm:pt>
    <dgm:pt modelId="{FD17E872-BB8D-5744-8959-B8E2EEEB3F23}" type="parTrans" cxnId="{5CE23A2A-9A9E-C643-84DB-5A44C5B15F96}">
      <dgm:prSet/>
      <dgm:spPr/>
      <dgm:t>
        <a:bodyPr/>
        <a:lstStyle/>
        <a:p>
          <a:endParaRPr lang="ru-RU"/>
        </a:p>
      </dgm:t>
    </dgm:pt>
    <dgm:pt modelId="{7934E392-26F6-B743-9122-4D57BF87EE3A}" type="sibTrans" cxnId="{5CE23A2A-9A9E-C643-84DB-5A44C5B15F96}">
      <dgm:prSet/>
      <dgm:spPr/>
      <dgm:t>
        <a:bodyPr/>
        <a:lstStyle/>
        <a:p>
          <a:endParaRPr lang="ru-RU"/>
        </a:p>
      </dgm:t>
    </dgm:pt>
    <dgm:pt modelId="{4D7C2A41-89E7-CF42-98C1-4ABE036C2D91}">
      <dgm:prSet/>
      <dgm:spPr/>
      <dgm:t>
        <a:bodyPr/>
        <a:lstStyle/>
        <a:p>
          <a:r>
            <a:rPr lang="ru-RU"/>
            <a:t>Отсутствие контекста</a:t>
          </a:r>
        </a:p>
      </dgm:t>
    </dgm:pt>
    <dgm:pt modelId="{C5B89505-0BFA-1D42-B3F4-90F7DFE19E86}" type="parTrans" cxnId="{FC74C0DC-DF13-9E4A-8769-6F66A9119233}">
      <dgm:prSet/>
      <dgm:spPr/>
      <dgm:t>
        <a:bodyPr/>
        <a:lstStyle/>
        <a:p>
          <a:endParaRPr lang="ru-RU"/>
        </a:p>
      </dgm:t>
    </dgm:pt>
    <dgm:pt modelId="{6E608DD3-8005-2345-8211-58AAE9180624}" type="sibTrans" cxnId="{FC74C0DC-DF13-9E4A-8769-6F66A9119233}">
      <dgm:prSet/>
      <dgm:spPr/>
      <dgm:t>
        <a:bodyPr/>
        <a:lstStyle/>
        <a:p>
          <a:endParaRPr lang="ru-RU"/>
        </a:p>
      </dgm:t>
    </dgm:pt>
    <dgm:pt modelId="{4BE4675A-B51C-5044-A69E-10F8BC8B2E19}">
      <dgm:prSet/>
      <dgm:spPr/>
      <dgm:t>
        <a:bodyPr/>
        <a:lstStyle/>
        <a:p>
          <a:r>
            <a:rPr lang="ru-RU"/>
            <a:t>Смешивание задач в одном запросе</a:t>
          </a:r>
        </a:p>
      </dgm:t>
    </dgm:pt>
    <dgm:pt modelId="{C96AD477-2DC4-3348-AAA7-970E853BE33A}" type="parTrans" cxnId="{E290D04F-8078-F045-82F8-CA0EB32801A7}">
      <dgm:prSet/>
      <dgm:spPr/>
      <dgm:t>
        <a:bodyPr/>
        <a:lstStyle/>
        <a:p>
          <a:endParaRPr lang="ru-RU"/>
        </a:p>
      </dgm:t>
    </dgm:pt>
    <dgm:pt modelId="{36E1C591-9189-E14D-A42C-B225D8E48641}" type="sibTrans" cxnId="{E290D04F-8078-F045-82F8-CA0EB32801A7}">
      <dgm:prSet/>
      <dgm:spPr/>
      <dgm:t>
        <a:bodyPr/>
        <a:lstStyle/>
        <a:p>
          <a:endParaRPr lang="ru-RU"/>
        </a:p>
      </dgm:t>
    </dgm:pt>
    <dgm:pt modelId="{1DD58F33-ACC8-7B47-BB74-8AD4E863FE15}">
      <dgm:prSet/>
      <dgm:spPr/>
      <dgm:t>
        <a:bodyPr/>
        <a:lstStyle/>
        <a:p>
          <a:r>
            <a:rPr lang="ru-RU"/>
            <a:t>Отсутствие указания на формат или стиль</a:t>
          </a:r>
        </a:p>
      </dgm:t>
    </dgm:pt>
    <dgm:pt modelId="{8BF72A55-83A5-6548-8A40-A0DC3D50CCC4}" type="parTrans" cxnId="{D8B601F8-1E35-E141-A5D9-23590BA495A4}">
      <dgm:prSet/>
      <dgm:spPr/>
      <dgm:t>
        <a:bodyPr/>
        <a:lstStyle/>
        <a:p>
          <a:endParaRPr lang="ru-RU"/>
        </a:p>
      </dgm:t>
    </dgm:pt>
    <dgm:pt modelId="{B28CCD8E-2914-AE49-95D5-6567CA1CA4D0}" type="sibTrans" cxnId="{D8B601F8-1E35-E141-A5D9-23590BA495A4}">
      <dgm:prSet/>
      <dgm:spPr/>
      <dgm:t>
        <a:bodyPr/>
        <a:lstStyle/>
        <a:p>
          <a:endParaRPr lang="ru-RU"/>
        </a:p>
      </dgm:t>
    </dgm:pt>
    <dgm:pt modelId="{27A40B9F-54A7-844E-8717-CCCA4A8DA611}">
      <dgm:prSet/>
      <dgm:spPr/>
      <dgm:t>
        <a:bodyPr/>
        <a:lstStyle/>
        <a:p>
          <a:r>
            <a:rPr lang="ru-RU"/>
            <a:t>Слишком длинные или запутанные запросы</a:t>
          </a:r>
        </a:p>
      </dgm:t>
    </dgm:pt>
    <dgm:pt modelId="{8508F134-A55D-2D47-9165-55E636FDC7E9}" type="parTrans" cxnId="{5C944379-BA0A-DB4E-8F8B-47EADCFDCE2F}">
      <dgm:prSet/>
      <dgm:spPr/>
      <dgm:t>
        <a:bodyPr/>
        <a:lstStyle/>
        <a:p>
          <a:endParaRPr lang="ru-RU"/>
        </a:p>
      </dgm:t>
    </dgm:pt>
    <dgm:pt modelId="{60724404-4AD0-6A48-BF72-92782CB68DF6}" type="sibTrans" cxnId="{5C944379-BA0A-DB4E-8F8B-47EADCFDCE2F}">
      <dgm:prSet/>
      <dgm:spPr/>
      <dgm:t>
        <a:bodyPr/>
        <a:lstStyle/>
        <a:p>
          <a:endParaRPr lang="ru-RU"/>
        </a:p>
      </dgm:t>
    </dgm:pt>
    <dgm:pt modelId="{4570A221-6E88-2E41-A099-9F664F27A99B}" type="pres">
      <dgm:prSet presAssocID="{3107FC78-AC1F-874F-97D4-6B9629A69CF5}" presName="linear" presStyleCnt="0">
        <dgm:presLayoutVars>
          <dgm:animLvl val="lvl"/>
          <dgm:resizeHandles val="exact"/>
        </dgm:presLayoutVars>
      </dgm:prSet>
      <dgm:spPr/>
    </dgm:pt>
    <dgm:pt modelId="{B0BE0BF7-328A-A343-B245-1C263DA9FACE}" type="pres">
      <dgm:prSet presAssocID="{528BE5B6-65DD-954D-85C5-AE40678EB21D}" presName="parentText" presStyleLbl="node1" presStyleIdx="0" presStyleCnt="5">
        <dgm:presLayoutVars>
          <dgm:chMax val="0"/>
          <dgm:bulletEnabled val="1"/>
        </dgm:presLayoutVars>
      </dgm:prSet>
      <dgm:spPr/>
    </dgm:pt>
    <dgm:pt modelId="{AEB85932-3628-8B40-B9E4-FC0E5B62C1AD}" type="pres">
      <dgm:prSet presAssocID="{7934E392-26F6-B743-9122-4D57BF87EE3A}" presName="spacer" presStyleCnt="0"/>
      <dgm:spPr/>
    </dgm:pt>
    <dgm:pt modelId="{0697B626-D110-F742-8055-D45F966FF850}" type="pres">
      <dgm:prSet presAssocID="{4D7C2A41-89E7-CF42-98C1-4ABE036C2D91}" presName="parentText" presStyleLbl="node1" presStyleIdx="1" presStyleCnt="5">
        <dgm:presLayoutVars>
          <dgm:chMax val="0"/>
          <dgm:bulletEnabled val="1"/>
        </dgm:presLayoutVars>
      </dgm:prSet>
      <dgm:spPr/>
    </dgm:pt>
    <dgm:pt modelId="{4E16C580-A4E7-E941-B68F-17BA111EF9EA}" type="pres">
      <dgm:prSet presAssocID="{6E608DD3-8005-2345-8211-58AAE9180624}" presName="spacer" presStyleCnt="0"/>
      <dgm:spPr/>
    </dgm:pt>
    <dgm:pt modelId="{5359A62E-ADA3-EA4D-A59F-DEF8BAD2C19E}" type="pres">
      <dgm:prSet presAssocID="{4BE4675A-B51C-5044-A69E-10F8BC8B2E19}" presName="parentText" presStyleLbl="node1" presStyleIdx="2" presStyleCnt="5">
        <dgm:presLayoutVars>
          <dgm:chMax val="0"/>
          <dgm:bulletEnabled val="1"/>
        </dgm:presLayoutVars>
      </dgm:prSet>
      <dgm:spPr/>
    </dgm:pt>
    <dgm:pt modelId="{EBDD2B90-5323-6F4C-A3A6-6614AC13F801}" type="pres">
      <dgm:prSet presAssocID="{36E1C591-9189-E14D-A42C-B225D8E48641}" presName="spacer" presStyleCnt="0"/>
      <dgm:spPr/>
    </dgm:pt>
    <dgm:pt modelId="{B983E4DE-2795-6D47-97C7-C3FDD0B2C1A4}" type="pres">
      <dgm:prSet presAssocID="{1DD58F33-ACC8-7B47-BB74-8AD4E863FE15}" presName="parentText" presStyleLbl="node1" presStyleIdx="3" presStyleCnt="5">
        <dgm:presLayoutVars>
          <dgm:chMax val="0"/>
          <dgm:bulletEnabled val="1"/>
        </dgm:presLayoutVars>
      </dgm:prSet>
      <dgm:spPr/>
    </dgm:pt>
    <dgm:pt modelId="{2858690D-7B6A-2144-818B-191CC72B8B3A}" type="pres">
      <dgm:prSet presAssocID="{B28CCD8E-2914-AE49-95D5-6567CA1CA4D0}" presName="spacer" presStyleCnt="0"/>
      <dgm:spPr/>
    </dgm:pt>
    <dgm:pt modelId="{6F1894AF-511E-E846-8409-6E0921C7837B}" type="pres">
      <dgm:prSet presAssocID="{27A40B9F-54A7-844E-8717-CCCA4A8DA611}" presName="parentText" presStyleLbl="node1" presStyleIdx="4" presStyleCnt="5">
        <dgm:presLayoutVars>
          <dgm:chMax val="0"/>
          <dgm:bulletEnabled val="1"/>
        </dgm:presLayoutVars>
      </dgm:prSet>
      <dgm:spPr/>
    </dgm:pt>
  </dgm:ptLst>
  <dgm:cxnLst>
    <dgm:cxn modelId="{0C1A3E18-2AF0-9E47-A91A-8F395932D9BD}" type="presOf" srcId="{528BE5B6-65DD-954D-85C5-AE40678EB21D}" destId="{B0BE0BF7-328A-A343-B245-1C263DA9FACE}" srcOrd="0" destOrd="0" presId="urn:microsoft.com/office/officeart/2005/8/layout/vList2"/>
    <dgm:cxn modelId="{29B57D21-495D-1A4E-8375-06E83BC6533D}" type="presOf" srcId="{4BE4675A-B51C-5044-A69E-10F8BC8B2E19}" destId="{5359A62E-ADA3-EA4D-A59F-DEF8BAD2C19E}" srcOrd="0" destOrd="0" presId="urn:microsoft.com/office/officeart/2005/8/layout/vList2"/>
    <dgm:cxn modelId="{5CE23A2A-9A9E-C643-84DB-5A44C5B15F96}" srcId="{3107FC78-AC1F-874F-97D4-6B9629A69CF5}" destId="{528BE5B6-65DD-954D-85C5-AE40678EB21D}" srcOrd="0" destOrd="0" parTransId="{FD17E872-BB8D-5744-8959-B8E2EEEB3F23}" sibTransId="{7934E392-26F6-B743-9122-4D57BF87EE3A}"/>
    <dgm:cxn modelId="{E290D04F-8078-F045-82F8-CA0EB32801A7}" srcId="{3107FC78-AC1F-874F-97D4-6B9629A69CF5}" destId="{4BE4675A-B51C-5044-A69E-10F8BC8B2E19}" srcOrd="2" destOrd="0" parTransId="{C96AD477-2DC4-3348-AAA7-970E853BE33A}" sibTransId="{36E1C591-9189-E14D-A42C-B225D8E48641}"/>
    <dgm:cxn modelId="{5EEA0E6B-2779-B042-A373-E8FC84BAEFE5}" type="presOf" srcId="{27A40B9F-54A7-844E-8717-CCCA4A8DA611}" destId="{6F1894AF-511E-E846-8409-6E0921C7837B}" srcOrd="0" destOrd="0" presId="urn:microsoft.com/office/officeart/2005/8/layout/vList2"/>
    <dgm:cxn modelId="{5C944379-BA0A-DB4E-8F8B-47EADCFDCE2F}" srcId="{3107FC78-AC1F-874F-97D4-6B9629A69CF5}" destId="{27A40B9F-54A7-844E-8717-CCCA4A8DA611}" srcOrd="4" destOrd="0" parTransId="{8508F134-A55D-2D47-9165-55E636FDC7E9}" sibTransId="{60724404-4AD0-6A48-BF72-92782CB68DF6}"/>
    <dgm:cxn modelId="{E434AF8A-6F92-454F-A88E-884F5ED6DD25}" type="presOf" srcId="{4D7C2A41-89E7-CF42-98C1-4ABE036C2D91}" destId="{0697B626-D110-F742-8055-D45F966FF850}" srcOrd="0" destOrd="0" presId="urn:microsoft.com/office/officeart/2005/8/layout/vList2"/>
    <dgm:cxn modelId="{145BFEB6-E747-C049-969C-190DA0EA8CAE}" type="presOf" srcId="{1DD58F33-ACC8-7B47-BB74-8AD4E863FE15}" destId="{B983E4DE-2795-6D47-97C7-C3FDD0B2C1A4}" srcOrd="0" destOrd="0" presId="urn:microsoft.com/office/officeart/2005/8/layout/vList2"/>
    <dgm:cxn modelId="{FC74C0DC-DF13-9E4A-8769-6F66A9119233}" srcId="{3107FC78-AC1F-874F-97D4-6B9629A69CF5}" destId="{4D7C2A41-89E7-CF42-98C1-4ABE036C2D91}" srcOrd="1" destOrd="0" parTransId="{C5B89505-0BFA-1D42-B3F4-90F7DFE19E86}" sibTransId="{6E608DD3-8005-2345-8211-58AAE9180624}"/>
    <dgm:cxn modelId="{D9BA64E4-4C57-3D4B-BFD3-AF6221B75BBA}" type="presOf" srcId="{3107FC78-AC1F-874F-97D4-6B9629A69CF5}" destId="{4570A221-6E88-2E41-A099-9F664F27A99B}" srcOrd="0" destOrd="0" presId="urn:microsoft.com/office/officeart/2005/8/layout/vList2"/>
    <dgm:cxn modelId="{D8B601F8-1E35-E141-A5D9-23590BA495A4}" srcId="{3107FC78-AC1F-874F-97D4-6B9629A69CF5}" destId="{1DD58F33-ACC8-7B47-BB74-8AD4E863FE15}" srcOrd="3" destOrd="0" parTransId="{8BF72A55-83A5-6548-8A40-A0DC3D50CCC4}" sibTransId="{B28CCD8E-2914-AE49-95D5-6567CA1CA4D0}"/>
    <dgm:cxn modelId="{C3AD7545-667F-9C4B-B347-3E1B4D78BF26}" type="presParOf" srcId="{4570A221-6E88-2E41-A099-9F664F27A99B}" destId="{B0BE0BF7-328A-A343-B245-1C263DA9FACE}" srcOrd="0" destOrd="0" presId="urn:microsoft.com/office/officeart/2005/8/layout/vList2"/>
    <dgm:cxn modelId="{089B30D8-94F5-614F-9CE3-745757B36492}" type="presParOf" srcId="{4570A221-6E88-2E41-A099-9F664F27A99B}" destId="{AEB85932-3628-8B40-B9E4-FC0E5B62C1AD}" srcOrd="1" destOrd="0" presId="urn:microsoft.com/office/officeart/2005/8/layout/vList2"/>
    <dgm:cxn modelId="{EA1136FC-2ACF-AC43-A91E-B90810EE1B4B}" type="presParOf" srcId="{4570A221-6E88-2E41-A099-9F664F27A99B}" destId="{0697B626-D110-F742-8055-D45F966FF850}" srcOrd="2" destOrd="0" presId="urn:microsoft.com/office/officeart/2005/8/layout/vList2"/>
    <dgm:cxn modelId="{9FE08E2D-AAAF-8440-B88F-4922687AF0B1}" type="presParOf" srcId="{4570A221-6E88-2E41-A099-9F664F27A99B}" destId="{4E16C580-A4E7-E941-B68F-17BA111EF9EA}" srcOrd="3" destOrd="0" presId="urn:microsoft.com/office/officeart/2005/8/layout/vList2"/>
    <dgm:cxn modelId="{921DA453-9AB7-EC46-962C-E3050E9DDADE}" type="presParOf" srcId="{4570A221-6E88-2E41-A099-9F664F27A99B}" destId="{5359A62E-ADA3-EA4D-A59F-DEF8BAD2C19E}" srcOrd="4" destOrd="0" presId="urn:microsoft.com/office/officeart/2005/8/layout/vList2"/>
    <dgm:cxn modelId="{E0A1D779-AF23-FF41-A01D-699A262C5070}" type="presParOf" srcId="{4570A221-6E88-2E41-A099-9F664F27A99B}" destId="{EBDD2B90-5323-6F4C-A3A6-6614AC13F801}" srcOrd="5" destOrd="0" presId="urn:microsoft.com/office/officeart/2005/8/layout/vList2"/>
    <dgm:cxn modelId="{CF4F0195-1FB2-9345-B83C-0DF32687437E}" type="presParOf" srcId="{4570A221-6E88-2E41-A099-9F664F27A99B}" destId="{B983E4DE-2795-6D47-97C7-C3FDD0B2C1A4}" srcOrd="6" destOrd="0" presId="urn:microsoft.com/office/officeart/2005/8/layout/vList2"/>
    <dgm:cxn modelId="{E8301E70-4C78-6747-8A3A-27611118FC2E}" type="presParOf" srcId="{4570A221-6E88-2E41-A099-9F664F27A99B}" destId="{2858690D-7B6A-2144-818B-191CC72B8B3A}" srcOrd="7" destOrd="0" presId="urn:microsoft.com/office/officeart/2005/8/layout/vList2"/>
    <dgm:cxn modelId="{11DCDB2E-4E9B-FD40-A252-F90EF51BE5D0}" type="presParOf" srcId="{4570A221-6E88-2E41-A099-9F664F27A99B}" destId="{6F1894AF-511E-E846-8409-6E0921C7837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4ACF06-B764-DB4C-91AA-898C475E1C2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ru-RU"/>
        </a:p>
      </dgm:t>
    </dgm:pt>
    <dgm:pt modelId="{3E4C4D3A-CF26-7A40-B49F-47F959FED305}">
      <dgm:prSet/>
      <dgm:spPr/>
      <dgm:t>
        <a:bodyPr/>
        <a:lstStyle/>
        <a:p>
          <a:r>
            <a:rPr lang="en-US"/>
            <a:t>Zero-shot prompting</a:t>
          </a:r>
          <a:endParaRPr lang="ru-RU"/>
        </a:p>
      </dgm:t>
    </dgm:pt>
    <dgm:pt modelId="{C88CCC56-3497-F44A-93D5-0FF439A2F09C}" type="parTrans" cxnId="{22397299-416F-E440-B628-D179DA1728EA}">
      <dgm:prSet/>
      <dgm:spPr/>
      <dgm:t>
        <a:bodyPr/>
        <a:lstStyle/>
        <a:p>
          <a:endParaRPr lang="ru-RU"/>
        </a:p>
      </dgm:t>
    </dgm:pt>
    <dgm:pt modelId="{A62D5E12-7BD6-3741-8546-06DABD39C5F9}" type="sibTrans" cxnId="{22397299-416F-E440-B628-D179DA1728EA}">
      <dgm:prSet/>
      <dgm:spPr/>
      <dgm:t>
        <a:bodyPr/>
        <a:lstStyle/>
        <a:p>
          <a:endParaRPr lang="ru-RU"/>
        </a:p>
      </dgm:t>
    </dgm:pt>
    <dgm:pt modelId="{14F85441-3593-934B-B05F-D78011548E9A}">
      <dgm:prSet/>
      <dgm:spPr/>
      <dgm:t>
        <a:bodyPr/>
        <a:lstStyle/>
        <a:p>
          <a:r>
            <a:rPr lang="en-US"/>
            <a:t>One-shot prompting</a:t>
          </a:r>
          <a:endParaRPr lang="ru-RU"/>
        </a:p>
      </dgm:t>
    </dgm:pt>
    <dgm:pt modelId="{0DE110B0-F0DB-8E4D-89E6-C462FA0E3E02}" type="parTrans" cxnId="{270E4445-82C2-0849-9D2E-03550CB99F00}">
      <dgm:prSet/>
      <dgm:spPr/>
      <dgm:t>
        <a:bodyPr/>
        <a:lstStyle/>
        <a:p>
          <a:endParaRPr lang="ru-RU"/>
        </a:p>
      </dgm:t>
    </dgm:pt>
    <dgm:pt modelId="{5C62D304-6C66-224B-8BA7-DC61B73C7FDD}" type="sibTrans" cxnId="{270E4445-82C2-0849-9D2E-03550CB99F00}">
      <dgm:prSet/>
      <dgm:spPr/>
      <dgm:t>
        <a:bodyPr/>
        <a:lstStyle/>
        <a:p>
          <a:endParaRPr lang="ru-RU"/>
        </a:p>
      </dgm:t>
    </dgm:pt>
    <dgm:pt modelId="{DB175099-1FA2-1C4B-8D01-332F86430FC6}">
      <dgm:prSet/>
      <dgm:spPr/>
      <dgm:t>
        <a:bodyPr/>
        <a:lstStyle/>
        <a:p>
          <a:r>
            <a:rPr lang="en-US"/>
            <a:t>Few-shot prompting</a:t>
          </a:r>
          <a:endParaRPr lang="ru-RU"/>
        </a:p>
      </dgm:t>
    </dgm:pt>
    <dgm:pt modelId="{7452349D-AD93-DE4F-8AA0-A05F7166C650}" type="parTrans" cxnId="{74F4B040-8163-C843-887A-CEAC9CF97133}">
      <dgm:prSet/>
      <dgm:spPr/>
      <dgm:t>
        <a:bodyPr/>
        <a:lstStyle/>
        <a:p>
          <a:endParaRPr lang="ru-RU"/>
        </a:p>
      </dgm:t>
    </dgm:pt>
    <dgm:pt modelId="{BAB77C79-7EA3-5A47-8DC8-C35A8BE64848}" type="sibTrans" cxnId="{74F4B040-8163-C843-887A-CEAC9CF97133}">
      <dgm:prSet/>
      <dgm:spPr/>
      <dgm:t>
        <a:bodyPr/>
        <a:lstStyle/>
        <a:p>
          <a:endParaRPr lang="ru-RU"/>
        </a:p>
      </dgm:t>
    </dgm:pt>
    <dgm:pt modelId="{7DA3D4BE-E9F9-A146-9B95-91467BA01B8C}">
      <dgm:prSet/>
      <dgm:spPr/>
      <dgm:t>
        <a:bodyPr/>
        <a:lstStyle/>
        <a:p>
          <a:r>
            <a:rPr lang="en-US"/>
            <a:t>Instruction-based prompting</a:t>
          </a:r>
          <a:endParaRPr lang="ru-RU"/>
        </a:p>
      </dgm:t>
    </dgm:pt>
    <dgm:pt modelId="{70B5CC91-3FD1-6048-87B0-567028385EE3}" type="parTrans" cxnId="{324DD8C0-8AD9-1B47-A82C-816475C8E27C}">
      <dgm:prSet/>
      <dgm:spPr/>
      <dgm:t>
        <a:bodyPr/>
        <a:lstStyle/>
        <a:p>
          <a:endParaRPr lang="ru-RU"/>
        </a:p>
      </dgm:t>
    </dgm:pt>
    <dgm:pt modelId="{4917CA32-8F15-6349-AEF3-51451C44229B}" type="sibTrans" cxnId="{324DD8C0-8AD9-1B47-A82C-816475C8E27C}">
      <dgm:prSet/>
      <dgm:spPr/>
      <dgm:t>
        <a:bodyPr/>
        <a:lstStyle/>
        <a:p>
          <a:endParaRPr lang="ru-RU"/>
        </a:p>
      </dgm:t>
    </dgm:pt>
    <dgm:pt modelId="{9084EB60-4EA6-364E-A13D-CBC56205D9E6}">
      <dgm:prSet/>
      <dgm:spPr/>
      <dgm:t>
        <a:bodyPr/>
        <a:lstStyle/>
        <a:p>
          <a:r>
            <a:rPr lang="en-US"/>
            <a:t>Role prompting</a:t>
          </a:r>
          <a:endParaRPr lang="ru-RU"/>
        </a:p>
      </dgm:t>
    </dgm:pt>
    <dgm:pt modelId="{29ECC850-F07C-BE43-8E52-7BBB83D4AB15}" type="parTrans" cxnId="{865B5AC6-6D0A-7B4C-8820-988FC39C51C5}">
      <dgm:prSet/>
      <dgm:spPr/>
      <dgm:t>
        <a:bodyPr/>
        <a:lstStyle/>
        <a:p>
          <a:endParaRPr lang="ru-RU"/>
        </a:p>
      </dgm:t>
    </dgm:pt>
    <dgm:pt modelId="{81F3917C-112D-2346-88A8-A2C5BF8D7F5C}" type="sibTrans" cxnId="{865B5AC6-6D0A-7B4C-8820-988FC39C51C5}">
      <dgm:prSet/>
      <dgm:spPr/>
      <dgm:t>
        <a:bodyPr/>
        <a:lstStyle/>
        <a:p>
          <a:endParaRPr lang="ru-RU"/>
        </a:p>
      </dgm:t>
    </dgm:pt>
    <dgm:pt modelId="{09B8E8E5-22D8-2F4B-89CC-E62B5E529B3E}">
      <dgm:prSet/>
      <dgm:spPr/>
      <dgm:t>
        <a:bodyPr/>
        <a:lstStyle/>
        <a:p>
          <a:r>
            <a:rPr lang="en-US"/>
            <a:t>Meta Prompting</a:t>
          </a:r>
          <a:endParaRPr lang="ru-RU"/>
        </a:p>
      </dgm:t>
    </dgm:pt>
    <dgm:pt modelId="{B372BF00-3A4F-7345-BDDE-810437D00360}" type="parTrans" cxnId="{B1D4334C-8CAD-CC4D-A38C-F4FE841B6078}">
      <dgm:prSet/>
      <dgm:spPr/>
      <dgm:t>
        <a:bodyPr/>
        <a:lstStyle/>
        <a:p>
          <a:endParaRPr lang="ru-RU"/>
        </a:p>
      </dgm:t>
    </dgm:pt>
    <dgm:pt modelId="{86FDDED8-80C3-8744-8521-D10AC8824CFD}" type="sibTrans" cxnId="{B1D4334C-8CAD-CC4D-A38C-F4FE841B6078}">
      <dgm:prSet/>
      <dgm:spPr/>
      <dgm:t>
        <a:bodyPr/>
        <a:lstStyle/>
        <a:p>
          <a:endParaRPr lang="ru-RU"/>
        </a:p>
      </dgm:t>
    </dgm:pt>
    <dgm:pt modelId="{209E9D78-5D0B-934B-98E4-389F235C5B15}" type="pres">
      <dgm:prSet presAssocID="{D64ACF06-B764-DB4C-91AA-898C475E1C27}" presName="linear" presStyleCnt="0">
        <dgm:presLayoutVars>
          <dgm:animLvl val="lvl"/>
          <dgm:resizeHandles val="exact"/>
        </dgm:presLayoutVars>
      </dgm:prSet>
      <dgm:spPr/>
    </dgm:pt>
    <dgm:pt modelId="{31C34AE1-B45D-3743-B1F7-DA9BB1AE43A7}" type="pres">
      <dgm:prSet presAssocID="{3E4C4D3A-CF26-7A40-B49F-47F959FED305}" presName="parentText" presStyleLbl="node1" presStyleIdx="0" presStyleCnt="6">
        <dgm:presLayoutVars>
          <dgm:chMax val="0"/>
          <dgm:bulletEnabled val="1"/>
        </dgm:presLayoutVars>
      </dgm:prSet>
      <dgm:spPr/>
    </dgm:pt>
    <dgm:pt modelId="{7DA98F40-B194-0F45-87F7-2AC269C98E90}" type="pres">
      <dgm:prSet presAssocID="{A62D5E12-7BD6-3741-8546-06DABD39C5F9}" presName="spacer" presStyleCnt="0"/>
      <dgm:spPr/>
    </dgm:pt>
    <dgm:pt modelId="{39B7D470-7FE9-0840-9D16-CD101E9D2421}" type="pres">
      <dgm:prSet presAssocID="{14F85441-3593-934B-B05F-D78011548E9A}" presName="parentText" presStyleLbl="node1" presStyleIdx="1" presStyleCnt="6">
        <dgm:presLayoutVars>
          <dgm:chMax val="0"/>
          <dgm:bulletEnabled val="1"/>
        </dgm:presLayoutVars>
      </dgm:prSet>
      <dgm:spPr/>
    </dgm:pt>
    <dgm:pt modelId="{E30A0E2B-9D4F-334E-8949-6E049574B2C0}" type="pres">
      <dgm:prSet presAssocID="{5C62D304-6C66-224B-8BA7-DC61B73C7FDD}" presName="spacer" presStyleCnt="0"/>
      <dgm:spPr/>
    </dgm:pt>
    <dgm:pt modelId="{4FAF2476-8508-1346-B3CF-6CAD782FDE3A}" type="pres">
      <dgm:prSet presAssocID="{DB175099-1FA2-1C4B-8D01-332F86430FC6}" presName="parentText" presStyleLbl="node1" presStyleIdx="2" presStyleCnt="6">
        <dgm:presLayoutVars>
          <dgm:chMax val="0"/>
          <dgm:bulletEnabled val="1"/>
        </dgm:presLayoutVars>
      </dgm:prSet>
      <dgm:spPr/>
    </dgm:pt>
    <dgm:pt modelId="{D8CCD5CA-BBE8-E44E-81A8-B59F1EF91A26}" type="pres">
      <dgm:prSet presAssocID="{BAB77C79-7EA3-5A47-8DC8-C35A8BE64848}" presName="spacer" presStyleCnt="0"/>
      <dgm:spPr/>
    </dgm:pt>
    <dgm:pt modelId="{080BD1D6-D970-A340-992D-1CA5ADC5FA78}" type="pres">
      <dgm:prSet presAssocID="{7DA3D4BE-E9F9-A146-9B95-91467BA01B8C}" presName="parentText" presStyleLbl="node1" presStyleIdx="3" presStyleCnt="6">
        <dgm:presLayoutVars>
          <dgm:chMax val="0"/>
          <dgm:bulletEnabled val="1"/>
        </dgm:presLayoutVars>
      </dgm:prSet>
      <dgm:spPr/>
    </dgm:pt>
    <dgm:pt modelId="{03123651-1396-7F4D-AE14-359041A65D89}" type="pres">
      <dgm:prSet presAssocID="{4917CA32-8F15-6349-AEF3-51451C44229B}" presName="spacer" presStyleCnt="0"/>
      <dgm:spPr/>
    </dgm:pt>
    <dgm:pt modelId="{3B1E49E6-0D8C-2849-874F-317854384D39}" type="pres">
      <dgm:prSet presAssocID="{9084EB60-4EA6-364E-A13D-CBC56205D9E6}" presName="parentText" presStyleLbl="node1" presStyleIdx="4" presStyleCnt="6">
        <dgm:presLayoutVars>
          <dgm:chMax val="0"/>
          <dgm:bulletEnabled val="1"/>
        </dgm:presLayoutVars>
      </dgm:prSet>
      <dgm:spPr/>
    </dgm:pt>
    <dgm:pt modelId="{2C3D92EE-7EA7-F745-9123-51943F4D1F64}" type="pres">
      <dgm:prSet presAssocID="{81F3917C-112D-2346-88A8-A2C5BF8D7F5C}" presName="spacer" presStyleCnt="0"/>
      <dgm:spPr/>
    </dgm:pt>
    <dgm:pt modelId="{B1DC2150-9836-C24B-BC94-51663E3E106F}" type="pres">
      <dgm:prSet presAssocID="{09B8E8E5-22D8-2F4B-89CC-E62B5E529B3E}" presName="parentText" presStyleLbl="node1" presStyleIdx="5" presStyleCnt="6">
        <dgm:presLayoutVars>
          <dgm:chMax val="0"/>
          <dgm:bulletEnabled val="1"/>
        </dgm:presLayoutVars>
      </dgm:prSet>
      <dgm:spPr/>
    </dgm:pt>
  </dgm:ptLst>
  <dgm:cxnLst>
    <dgm:cxn modelId="{BBD35D2A-9172-EC4C-A4B2-692B4C3F3960}" type="presOf" srcId="{14F85441-3593-934B-B05F-D78011548E9A}" destId="{39B7D470-7FE9-0840-9D16-CD101E9D2421}" srcOrd="0" destOrd="0" presId="urn:microsoft.com/office/officeart/2005/8/layout/vList2"/>
    <dgm:cxn modelId="{80326738-2DC2-EA44-B372-7562E0F99BE1}" type="presOf" srcId="{DB175099-1FA2-1C4B-8D01-332F86430FC6}" destId="{4FAF2476-8508-1346-B3CF-6CAD782FDE3A}" srcOrd="0" destOrd="0" presId="urn:microsoft.com/office/officeart/2005/8/layout/vList2"/>
    <dgm:cxn modelId="{74F4B040-8163-C843-887A-CEAC9CF97133}" srcId="{D64ACF06-B764-DB4C-91AA-898C475E1C27}" destId="{DB175099-1FA2-1C4B-8D01-332F86430FC6}" srcOrd="2" destOrd="0" parTransId="{7452349D-AD93-DE4F-8AA0-A05F7166C650}" sibTransId="{BAB77C79-7EA3-5A47-8DC8-C35A8BE64848}"/>
    <dgm:cxn modelId="{270E4445-82C2-0849-9D2E-03550CB99F00}" srcId="{D64ACF06-B764-DB4C-91AA-898C475E1C27}" destId="{14F85441-3593-934B-B05F-D78011548E9A}" srcOrd="1" destOrd="0" parTransId="{0DE110B0-F0DB-8E4D-89E6-C462FA0E3E02}" sibTransId="{5C62D304-6C66-224B-8BA7-DC61B73C7FDD}"/>
    <dgm:cxn modelId="{B1D4334C-8CAD-CC4D-A38C-F4FE841B6078}" srcId="{D64ACF06-B764-DB4C-91AA-898C475E1C27}" destId="{09B8E8E5-22D8-2F4B-89CC-E62B5E529B3E}" srcOrd="5" destOrd="0" parTransId="{B372BF00-3A4F-7345-BDDE-810437D00360}" sibTransId="{86FDDED8-80C3-8744-8521-D10AC8824CFD}"/>
    <dgm:cxn modelId="{22397299-416F-E440-B628-D179DA1728EA}" srcId="{D64ACF06-B764-DB4C-91AA-898C475E1C27}" destId="{3E4C4D3A-CF26-7A40-B49F-47F959FED305}" srcOrd="0" destOrd="0" parTransId="{C88CCC56-3497-F44A-93D5-0FF439A2F09C}" sibTransId="{A62D5E12-7BD6-3741-8546-06DABD39C5F9}"/>
    <dgm:cxn modelId="{DC8471B2-5D34-D54C-B4C2-C25B2EC1335B}" type="presOf" srcId="{D64ACF06-B764-DB4C-91AA-898C475E1C27}" destId="{209E9D78-5D0B-934B-98E4-389F235C5B15}" srcOrd="0" destOrd="0" presId="urn:microsoft.com/office/officeart/2005/8/layout/vList2"/>
    <dgm:cxn modelId="{B499C0BD-F4D1-AE42-9090-805F09CD2769}" type="presOf" srcId="{9084EB60-4EA6-364E-A13D-CBC56205D9E6}" destId="{3B1E49E6-0D8C-2849-874F-317854384D39}" srcOrd="0" destOrd="0" presId="urn:microsoft.com/office/officeart/2005/8/layout/vList2"/>
    <dgm:cxn modelId="{324DD8C0-8AD9-1B47-A82C-816475C8E27C}" srcId="{D64ACF06-B764-DB4C-91AA-898C475E1C27}" destId="{7DA3D4BE-E9F9-A146-9B95-91467BA01B8C}" srcOrd="3" destOrd="0" parTransId="{70B5CC91-3FD1-6048-87B0-567028385EE3}" sibTransId="{4917CA32-8F15-6349-AEF3-51451C44229B}"/>
    <dgm:cxn modelId="{865B5AC6-6D0A-7B4C-8820-988FC39C51C5}" srcId="{D64ACF06-B764-DB4C-91AA-898C475E1C27}" destId="{9084EB60-4EA6-364E-A13D-CBC56205D9E6}" srcOrd="4" destOrd="0" parTransId="{29ECC850-F07C-BE43-8E52-7BBB83D4AB15}" sibTransId="{81F3917C-112D-2346-88A8-A2C5BF8D7F5C}"/>
    <dgm:cxn modelId="{973FB7C6-C731-AE4F-BD36-2BF5704FF92F}" type="presOf" srcId="{3E4C4D3A-CF26-7A40-B49F-47F959FED305}" destId="{31C34AE1-B45D-3743-B1F7-DA9BB1AE43A7}" srcOrd="0" destOrd="0" presId="urn:microsoft.com/office/officeart/2005/8/layout/vList2"/>
    <dgm:cxn modelId="{95260CD6-81E4-2D46-AAE3-69BEB9ADECCB}" type="presOf" srcId="{09B8E8E5-22D8-2F4B-89CC-E62B5E529B3E}" destId="{B1DC2150-9836-C24B-BC94-51663E3E106F}" srcOrd="0" destOrd="0" presId="urn:microsoft.com/office/officeart/2005/8/layout/vList2"/>
    <dgm:cxn modelId="{866BE3DC-1911-8146-8785-29ECBDE838BD}" type="presOf" srcId="{7DA3D4BE-E9F9-A146-9B95-91467BA01B8C}" destId="{080BD1D6-D970-A340-992D-1CA5ADC5FA78}" srcOrd="0" destOrd="0" presId="urn:microsoft.com/office/officeart/2005/8/layout/vList2"/>
    <dgm:cxn modelId="{AA19D9B0-F692-7247-971F-F436545EA3E9}" type="presParOf" srcId="{209E9D78-5D0B-934B-98E4-389F235C5B15}" destId="{31C34AE1-B45D-3743-B1F7-DA9BB1AE43A7}" srcOrd="0" destOrd="0" presId="urn:microsoft.com/office/officeart/2005/8/layout/vList2"/>
    <dgm:cxn modelId="{04E21643-3845-6F46-AFE5-C611DEB51DED}" type="presParOf" srcId="{209E9D78-5D0B-934B-98E4-389F235C5B15}" destId="{7DA98F40-B194-0F45-87F7-2AC269C98E90}" srcOrd="1" destOrd="0" presId="urn:microsoft.com/office/officeart/2005/8/layout/vList2"/>
    <dgm:cxn modelId="{BF0E43F7-07F9-5A4B-A933-1D0061F36EB8}" type="presParOf" srcId="{209E9D78-5D0B-934B-98E4-389F235C5B15}" destId="{39B7D470-7FE9-0840-9D16-CD101E9D2421}" srcOrd="2" destOrd="0" presId="urn:microsoft.com/office/officeart/2005/8/layout/vList2"/>
    <dgm:cxn modelId="{DD373540-8146-7F45-AF22-A1764E6E2A88}" type="presParOf" srcId="{209E9D78-5D0B-934B-98E4-389F235C5B15}" destId="{E30A0E2B-9D4F-334E-8949-6E049574B2C0}" srcOrd="3" destOrd="0" presId="urn:microsoft.com/office/officeart/2005/8/layout/vList2"/>
    <dgm:cxn modelId="{B958477C-1740-8040-907B-F7507A9372B0}" type="presParOf" srcId="{209E9D78-5D0B-934B-98E4-389F235C5B15}" destId="{4FAF2476-8508-1346-B3CF-6CAD782FDE3A}" srcOrd="4" destOrd="0" presId="urn:microsoft.com/office/officeart/2005/8/layout/vList2"/>
    <dgm:cxn modelId="{535D2DBF-D659-614D-9CC1-9517619D26A2}" type="presParOf" srcId="{209E9D78-5D0B-934B-98E4-389F235C5B15}" destId="{D8CCD5CA-BBE8-E44E-81A8-B59F1EF91A26}" srcOrd="5" destOrd="0" presId="urn:microsoft.com/office/officeart/2005/8/layout/vList2"/>
    <dgm:cxn modelId="{2E7F182E-A280-7A42-87A7-5EAEE37B2614}" type="presParOf" srcId="{209E9D78-5D0B-934B-98E4-389F235C5B15}" destId="{080BD1D6-D970-A340-992D-1CA5ADC5FA78}" srcOrd="6" destOrd="0" presId="urn:microsoft.com/office/officeart/2005/8/layout/vList2"/>
    <dgm:cxn modelId="{1488963A-4E8D-1947-896E-99CC9209978F}" type="presParOf" srcId="{209E9D78-5D0B-934B-98E4-389F235C5B15}" destId="{03123651-1396-7F4D-AE14-359041A65D89}" srcOrd="7" destOrd="0" presId="urn:microsoft.com/office/officeart/2005/8/layout/vList2"/>
    <dgm:cxn modelId="{043FBA32-5829-3442-B417-D50283CDD0FB}" type="presParOf" srcId="{209E9D78-5D0B-934B-98E4-389F235C5B15}" destId="{3B1E49E6-0D8C-2849-874F-317854384D39}" srcOrd="8" destOrd="0" presId="urn:microsoft.com/office/officeart/2005/8/layout/vList2"/>
    <dgm:cxn modelId="{ED2063F3-2312-FE42-8B62-E5C011EF8B97}" type="presParOf" srcId="{209E9D78-5D0B-934B-98E4-389F235C5B15}" destId="{2C3D92EE-7EA7-F745-9123-51943F4D1F64}" srcOrd="9" destOrd="0" presId="urn:microsoft.com/office/officeart/2005/8/layout/vList2"/>
    <dgm:cxn modelId="{362EACA6-F2EE-C548-9B20-6FD495D095F6}" type="presParOf" srcId="{209E9D78-5D0B-934B-98E4-389F235C5B15}" destId="{B1DC2150-9836-C24B-BC94-51663E3E106F}"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DB3719-86F2-E64D-ADC4-F2577CEE0E5C}">
      <dsp:nvSpPr>
        <dsp:cNvPr id="0" name=""/>
        <dsp:cNvSpPr/>
      </dsp:nvSpPr>
      <dsp:spPr>
        <a:xfrm>
          <a:off x="0" y="224529"/>
          <a:ext cx="7986532" cy="7850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ru-RU" sz="1100" kern="1200"/>
            <a:t>Этот тип модели представляет собой авторегрессивную языковую модель, также известную как причинно-следственная языковая модель. Авторегрессия предполагает предсказание элемента в последовательности, используя только его предшественников. Такие модели отлично подходят для генерации текста и включают в себя языковые модели чата на основе трансформеров (chat LMs).</a:t>
          </a:r>
        </a:p>
      </dsp:txBody>
      <dsp:txXfrm>
        <a:off x="38324" y="262853"/>
        <a:ext cx="7909884" cy="708422"/>
      </dsp:txXfrm>
    </dsp:sp>
    <dsp:sp modelId="{65849452-5D37-C148-BC41-8A624A64BE5E}">
      <dsp:nvSpPr>
        <dsp:cNvPr id="0" name=""/>
        <dsp:cNvSpPr/>
      </dsp:nvSpPr>
      <dsp:spPr>
        <a:xfrm>
          <a:off x="0" y="1041279"/>
          <a:ext cx="7986532" cy="7850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ru-RU" sz="1100" kern="1200"/>
            <a:t>В отличие от них, маскированные языковые модели, такие как BERT используют другой подход. Эти модели предсказывают намеренно замаскированные токены в последовательностях, используя как предшествующий, так и последующий контекст. Этот двунаправленный подход особенно подходит для таких задач, как классификация текста и распознавание именованных сущностей.</a:t>
          </a:r>
        </a:p>
      </dsp:txBody>
      <dsp:txXfrm>
        <a:off x="38324" y="1079603"/>
        <a:ext cx="7909884" cy="708422"/>
      </dsp:txXfrm>
    </dsp:sp>
    <dsp:sp modelId="{03D3F04E-FD8C-6D4A-AD81-C34F93CEE1C1}">
      <dsp:nvSpPr>
        <dsp:cNvPr id="0" name=""/>
        <dsp:cNvSpPr/>
      </dsp:nvSpPr>
      <dsp:spPr>
        <a:xfrm>
          <a:off x="0" y="1858029"/>
          <a:ext cx="7986532" cy="7850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ru-RU" sz="1100" kern="1200"/>
            <a:t>До того, как нейронные сети стали стандартом для языкового моделирования, традиционные методы основывались на статистических методах. Эти модели, основанные на подсчете, до сих пор используемые в автозаполнении смартфонов, оценивают вероятность последовательностей слов на основе подсчета частоты слов или n-грамм, полученных из корпуса. Чтобы лучше понять эти методы, давайте реализуем простую языковую модель, основанную на подсчете.</a:t>
          </a:r>
        </a:p>
      </dsp:txBody>
      <dsp:txXfrm>
        <a:off x="38324" y="1896353"/>
        <a:ext cx="7909884" cy="7084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F2513-4034-D94D-A2F6-11A81E713539}">
      <dsp:nvSpPr>
        <dsp:cNvPr id="0" name=""/>
        <dsp:cNvSpPr/>
      </dsp:nvSpPr>
      <dsp:spPr>
        <a:xfrm>
          <a:off x="0" y="64256"/>
          <a:ext cx="7886699"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ru-RU" sz="1900" b="1" i="1" kern="1200" dirty="0"/>
            <a:t>Некоторые</a:t>
          </a:r>
          <a:r>
            <a:rPr lang="ru-RU" sz="1900" kern="1200" dirty="0"/>
            <a:t> большие языковые модели для обычных пользователей:</a:t>
          </a:r>
        </a:p>
      </dsp:txBody>
      <dsp:txXfrm>
        <a:off x="22246" y="86502"/>
        <a:ext cx="7842207" cy="411223"/>
      </dsp:txXfrm>
    </dsp:sp>
    <dsp:sp modelId="{CD6BE8D2-4BC2-2546-86BF-889D43DAD837}">
      <dsp:nvSpPr>
        <dsp:cNvPr id="0" name=""/>
        <dsp:cNvSpPr/>
      </dsp:nvSpPr>
      <dsp:spPr>
        <a:xfrm>
          <a:off x="0" y="519971"/>
          <a:ext cx="7886699" cy="1297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ru-RU" sz="1500" u="sng" kern="1200" dirty="0">
              <a:hlinkClick xmlns:r="http://schemas.openxmlformats.org/officeDocument/2006/relationships" r:id="rId1"/>
            </a:rPr>
            <a:t>https://chat.qwen.ai</a:t>
          </a:r>
          <a:endParaRPr lang="ru-RU" sz="1500" kern="1200" dirty="0"/>
        </a:p>
        <a:p>
          <a:pPr marL="114300" lvl="1" indent="-114300" algn="l" defTabSz="666750">
            <a:lnSpc>
              <a:spcPct val="90000"/>
            </a:lnSpc>
            <a:spcBef>
              <a:spcPct val="0"/>
            </a:spcBef>
            <a:spcAft>
              <a:spcPct val="20000"/>
            </a:spcAft>
            <a:buChar char="•"/>
          </a:pPr>
          <a:r>
            <a:rPr lang="ru-RU" sz="1500" u="sng" kern="1200" dirty="0">
              <a:hlinkClick xmlns:r="http://schemas.openxmlformats.org/officeDocument/2006/relationships" r:id="rId2"/>
            </a:rPr>
            <a:t>https://chat.deepseek.com</a:t>
          </a:r>
          <a:endParaRPr lang="ru-RU" sz="1500" kern="1200" dirty="0"/>
        </a:p>
        <a:p>
          <a:pPr marL="114300" lvl="1" indent="-114300" algn="l" defTabSz="666750">
            <a:lnSpc>
              <a:spcPct val="90000"/>
            </a:lnSpc>
            <a:spcBef>
              <a:spcPct val="0"/>
            </a:spcBef>
            <a:spcAft>
              <a:spcPct val="20000"/>
            </a:spcAft>
            <a:buChar char="•"/>
          </a:pPr>
          <a:r>
            <a:rPr lang="ru-RU" sz="1500" u="sng" kern="1200" dirty="0">
              <a:hlinkClick xmlns:r="http://schemas.openxmlformats.org/officeDocument/2006/relationships" r:id="rId3"/>
            </a:rPr>
            <a:t>https://duck.ai</a:t>
          </a:r>
          <a:endParaRPr lang="ru-RU" sz="1500" kern="1200" dirty="0"/>
        </a:p>
        <a:p>
          <a:pPr marL="114300" lvl="1" indent="-114300" algn="l" defTabSz="666750">
            <a:lnSpc>
              <a:spcPct val="90000"/>
            </a:lnSpc>
            <a:spcBef>
              <a:spcPct val="0"/>
            </a:spcBef>
            <a:spcAft>
              <a:spcPct val="20000"/>
            </a:spcAft>
            <a:buChar char="•"/>
          </a:pPr>
          <a:r>
            <a:rPr lang="ru-RU" sz="1500" u="sng" kern="1200" dirty="0">
              <a:hlinkClick xmlns:r="http://schemas.openxmlformats.org/officeDocument/2006/relationships" r:id="rId4"/>
            </a:rPr>
            <a:t>https://alice.yandex.ru</a:t>
          </a:r>
          <a:endParaRPr lang="ru-RU" sz="1500" kern="1200" dirty="0"/>
        </a:p>
        <a:p>
          <a:pPr marL="114300" lvl="1" indent="-114300" algn="l" defTabSz="666750">
            <a:lnSpc>
              <a:spcPct val="90000"/>
            </a:lnSpc>
            <a:spcBef>
              <a:spcPct val="0"/>
            </a:spcBef>
            <a:spcAft>
              <a:spcPct val="20000"/>
            </a:spcAft>
            <a:buChar char="•"/>
          </a:pPr>
          <a:r>
            <a:rPr lang="en" sz="1500" kern="1200" dirty="0">
              <a:hlinkClick xmlns:r="http://schemas.openxmlformats.org/officeDocument/2006/relationships" r:id="rId5"/>
            </a:rPr>
            <a:t>https://</a:t>
          </a:r>
          <a:r>
            <a:rPr lang="en" sz="1500" kern="1200" dirty="0" err="1">
              <a:hlinkClick xmlns:r="http://schemas.openxmlformats.org/officeDocument/2006/relationships" r:id="rId5"/>
            </a:rPr>
            <a:t>www.perplexity.ai</a:t>
          </a:r>
          <a:endParaRPr lang="ru-RU" sz="1500" kern="1200" dirty="0"/>
        </a:p>
      </dsp:txBody>
      <dsp:txXfrm>
        <a:off x="0" y="519971"/>
        <a:ext cx="7886699" cy="1297889"/>
      </dsp:txXfrm>
    </dsp:sp>
    <dsp:sp modelId="{9E1ED020-E69A-744D-B43B-F58DF3F44F31}">
      <dsp:nvSpPr>
        <dsp:cNvPr id="0" name=""/>
        <dsp:cNvSpPr/>
      </dsp:nvSpPr>
      <dsp:spPr>
        <a:xfrm>
          <a:off x="0" y="1817861"/>
          <a:ext cx="7886699"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ru-RU" sz="1900" kern="1200"/>
            <a:t>Большие языковые модели для программистов:</a:t>
          </a:r>
        </a:p>
      </dsp:txBody>
      <dsp:txXfrm>
        <a:off x="22246" y="1840107"/>
        <a:ext cx="7842207" cy="411223"/>
      </dsp:txXfrm>
    </dsp:sp>
    <dsp:sp modelId="{8E2D9469-4C82-5848-B60A-F427DA0E8C17}">
      <dsp:nvSpPr>
        <dsp:cNvPr id="0" name=""/>
        <dsp:cNvSpPr/>
      </dsp:nvSpPr>
      <dsp:spPr>
        <a:xfrm>
          <a:off x="0" y="2273576"/>
          <a:ext cx="7886699"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ru-RU" sz="1500" kern="1200" dirty="0">
              <a:hlinkClick xmlns:r="http://schemas.openxmlformats.org/officeDocument/2006/relationships" r:id="rId6"/>
            </a:rPr>
            <a:t>https://huggingface.co/playground</a:t>
          </a:r>
          <a:endParaRPr lang="ru-RU" sz="1500" kern="1200" dirty="0"/>
        </a:p>
      </dsp:txBody>
      <dsp:txXfrm>
        <a:off x="0" y="2273576"/>
        <a:ext cx="7886699" cy="314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BE0BF7-328A-A343-B245-1C263DA9FACE}">
      <dsp:nvSpPr>
        <dsp:cNvPr id="0" name=""/>
        <dsp:cNvSpPr/>
      </dsp:nvSpPr>
      <dsp:spPr>
        <a:xfrm>
          <a:off x="0" y="138271"/>
          <a:ext cx="7886700"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ru-RU" sz="3100" kern="1200" dirty="0"/>
            <a:t>Слишком общий или расплывчатый запрос</a:t>
          </a:r>
        </a:p>
      </dsp:txBody>
      <dsp:txXfrm>
        <a:off x="36296" y="174567"/>
        <a:ext cx="7814108" cy="670943"/>
      </dsp:txXfrm>
    </dsp:sp>
    <dsp:sp modelId="{0697B626-D110-F742-8055-D45F966FF850}">
      <dsp:nvSpPr>
        <dsp:cNvPr id="0" name=""/>
        <dsp:cNvSpPr/>
      </dsp:nvSpPr>
      <dsp:spPr>
        <a:xfrm>
          <a:off x="0" y="971086"/>
          <a:ext cx="7886700"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ru-RU" sz="3100" kern="1200"/>
            <a:t>Отсутствие контекста</a:t>
          </a:r>
        </a:p>
      </dsp:txBody>
      <dsp:txXfrm>
        <a:off x="36296" y="1007382"/>
        <a:ext cx="7814108" cy="670943"/>
      </dsp:txXfrm>
    </dsp:sp>
    <dsp:sp modelId="{5359A62E-ADA3-EA4D-A59F-DEF8BAD2C19E}">
      <dsp:nvSpPr>
        <dsp:cNvPr id="0" name=""/>
        <dsp:cNvSpPr/>
      </dsp:nvSpPr>
      <dsp:spPr>
        <a:xfrm>
          <a:off x="0" y="1803901"/>
          <a:ext cx="7886700"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ru-RU" sz="3100" kern="1200"/>
            <a:t>Смешивание задач в одном запросе</a:t>
          </a:r>
        </a:p>
      </dsp:txBody>
      <dsp:txXfrm>
        <a:off x="36296" y="1840197"/>
        <a:ext cx="7814108" cy="670943"/>
      </dsp:txXfrm>
    </dsp:sp>
    <dsp:sp modelId="{B983E4DE-2795-6D47-97C7-C3FDD0B2C1A4}">
      <dsp:nvSpPr>
        <dsp:cNvPr id="0" name=""/>
        <dsp:cNvSpPr/>
      </dsp:nvSpPr>
      <dsp:spPr>
        <a:xfrm>
          <a:off x="0" y="2636716"/>
          <a:ext cx="7886700"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ru-RU" sz="3100" kern="1200"/>
            <a:t>Отсутствие указания на формат или стиль</a:t>
          </a:r>
        </a:p>
      </dsp:txBody>
      <dsp:txXfrm>
        <a:off x="36296" y="2673012"/>
        <a:ext cx="7814108" cy="670943"/>
      </dsp:txXfrm>
    </dsp:sp>
    <dsp:sp modelId="{6F1894AF-511E-E846-8409-6E0921C7837B}">
      <dsp:nvSpPr>
        <dsp:cNvPr id="0" name=""/>
        <dsp:cNvSpPr/>
      </dsp:nvSpPr>
      <dsp:spPr>
        <a:xfrm>
          <a:off x="0" y="3469531"/>
          <a:ext cx="7886700"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ru-RU" sz="3100" kern="1200"/>
            <a:t>Слишком длинные или запутанные запросы</a:t>
          </a:r>
        </a:p>
      </dsp:txBody>
      <dsp:txXfrm>
        <a:off x="36296" y="3505827"/>
        <a:ext cx="7814108" cy="6709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C34AE1-B45D-3743-B1F7-DA9BB1AE43A7}">
      <dsp:nvSpPr>
        <dsp:cNvPr id="0" name=""/>
        <dsp:cNvSpPr/>
      </dsp:nvSpPr>
      <dsp:spPr>
        <a:xfrm>
          <a:off x="0" y="38484"/>
          <a:ext cx="78867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Zero-shot prompting</a:t>
          </a:r>
          <a:endParaRPr lang="ru-RU" sz="2700" kern="1200"/>
        </a:p>
      </dsp:txBody>
      <dsp:txXfrm>
        <a:off x="31613" y="70097"/>
        <a:ext cx="7823474" cy="584369"/>
      </dsp:txXfrm>
    </dsp:sp>
    <dsp:sp modelId="{39B7D470-7FE9-0840-9D16-CD101E9D2421}">
      <dsp:nvSpPr>
        <dsp:cNvPr id="0" name=""/>
        <dsp:cNvSpPr/>
      </dsp:nvSpPr>
      <dsp:spPr>
        <a:xfrm>
          <a:off x="0" y="763839"/>
          <a:ext cx="78867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One-shot prompting</a:t>
          </a:r>
          <a:endParaRPr lang="ru-RU" sz="2700" kern="1200"/>
        </a:p>
      </dsp:txBody>
      <dsp:txXfrm>
        <a:off x="31613" y="795452"/>
        <a:ext cx="7823474" cy="584369"/>
      </dsp:txXfrm>
    </dsp:sp>
    <dsp:sp modelId="{4FAF2476-8508-1346-B3CF-6CAD782FDE3A}">
      <dsp:nvSpPr>
        <dsp:cNvPr id="0" name=""/>
        <dsp:cNvSpPr/>
      </dsp:nvSpPr>
      <dsp:spPr>
        <a:xfrm>
          <a:off x="0" y="1489194"/>
          <a:ext cx="78867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Few-shot prompting</a:t>
          </a:r>
          <a:endParaRPr lang="ru-RU" sz="2700" kern="1200"/>
        </a:p>
      </dsp:txBody>
      <dsp:txXfrm>
        <a:off x="31613" y="1520807"/>
        <a:ext cx="7823474" cy="584369"/>
      </dsp:txXfrm>
    </dsp:sp>
    <dsp:sp modelId="{080BD1D6-D970-A340-992D-1CA5ADC5FA78}">
      <dsp:nvSpPr>
        <dsp:cNvPr id="0" name=""/>
        <dsp:cNvSpPr/>
      </dsp:nvSpPr>
      <dsp:spPr>
        <a:xfrm>
          <a:off x="0" y="2214549"/>
          <a:ext cx="78867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Instruction-based prompting</a:t>
          </a:r>
          <a:endParaRPr lang="ru-RU" sz="2700" kern="1200"/>
        </a:p>
      </dsp:txBody>
      <dsp:txXfrm>
        <a:off x="31613" y="2246162"/>
        <a:ext cx="7823474" cy="584369"/>
      </dsp:txXfrm>
    </dsp:sp>
    <dsp:sp modelId="{3B1E49E6-0D8C-2849-874F-317854384D39}">
      <dsp:nvSpPr>
        <dsp:cNvPr id="0" name=""/>
        <dsp:cNvSpPr/>
      </dsp:nvSpPr>
      <dsp:spPr>
        <a:xfrm>
          <a:off x="0" y="2939904"/>
          <a:ext cx="78867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Role prompting</a:t>
          </a:r>
          <a:endParaRPr lang="ru-RU" sz="2700" kern="1200"/>
        </a:p>
      </dsp:txBody>
      <dsp:txXfrm>
        <a:off x="31613" y="2971517"/>
        <a:ext cx="7823474" cy="584369"/>
      </dsp:txXfrm>
    </dsp:sp>
    <dsp:sp modelId="{B1DC2150-9836-C24B-BC94-51663E3E106F}">
      <dsp:nvSpPr>
        <dsp:cNvPr id="0" name=""/>
        <dsp:cNvSpPr/>
      </dsp:nvSpPr>
      <dsp:spPr>
        <a:xfrm>
          <a:off x="0" y="3665259"/>
          <a:ext cx="78867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Meta Prompting</a:t>
          </a:r>
          <a:endParaRPr lang="ru-RU" sz="2700" kern="1200"/>
        </a:p>
      </dsp:txBody>
      <dsp:txXfrm>
        <a:off x="31613" y="3696872"/>
        <a:ext cx="7823474" cy="58436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70ED3-B709-994B-94E1-7B83166DD971}" type="datetimeFigureOut">
              <a:rPr lang="ru-RU" smtClean="0"/>
              <a:t>16.12.2025</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F42F8-D251-6842-955F-B0C08B97A6EA}" type="slidenum">
              <a:rPr lang="ru-RU" smtClean="0"/>
              <a:t>‹#›</a:t>
            </a:fld>
            <a:endParaRPr lang="ru-RU"/>
          </a:p>
        </p:txBody>
      </p:sp>
    </p:spTree>
    <p:extLst>
      <p:ext uri="{BB962C8B-B14F-4D97-AF65-F5344CB8AC3E}">
        <p14:creationId xmlns:p14="http://schemas.microsoft.com/office/powerpoint/2010/main" val="2001229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BAE704-C3EF-4718-8112-D2AE4C016D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268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444EF-31A4-2B4A-6C2A-7A17054388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147658-8352-D8A7-F0EC-7D84E7CF84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99C561-DAC5-A325-9B2C-C6CEA40D25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F14C85-2F91-D7E9-81D8-58AB2BB5B86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BAE704-C3EF-4718-8112-D2AE4C016D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4312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0391E-2D8D-DD40-B340-BF846C0E0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EFED73-7AC2-A72C-FBC4-AE4968D192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5C32A-8A69-4D6F-E2D6-4CFC91E4BD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173FFA-BCCE-7971-1273-B4F60E6FA0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BAE704-C3EF-4718-8112-D2AE4C016D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3304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Название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a:xfrm>
            <a:off x="457200" y="6356350"/>
            <a:ext cx="2133600" cy="365125"/>
          </a:xfrm>
          <a:prstGeom prst="rect">
            <a:avLst/>
          </a:prstGeom>
        </p:spPr>
        <p:txBody>
          <a:bodyPr/>
          <a:lstStyle/>
          <a:p>
            <a:fld id="{C9B1F60E-D252-E843-B4C4-1677FA109560}" type="datetime1">
              <a:rPr lang="ru-RU" smtClean="0">
                <a:solidFill>
                  <a:prstClr val="black"/>
                </a:solidFill>
              </a:rPr>
              <a:t>16.12.2025</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953691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5356616A-164E-9B48-BDD3-EB3910D4614A}" type="datetime1">
              <a:rPr lang="ru-RU" smtClean="0">
                <a:solidFill>
                  <a:prstClr val="black"/>
                </a:solidFill>
              </a:rPr>
              <a:t>16.12.2025</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833488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6CFFBDF0-63BD-F642-8F96-82A22A52050B}" type="datetime1">
              <a:rPr lang="ru-RU" smtClean="0">
                <a:solidFill>
                  <a:prstClr val="black"/>
                </a:solidFill>
              </a:rPr>
              <a:t>16.12.2025</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688323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B274D-1D34-CA79-9A1A-3224E5EFCC16}"/>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AD96D49-C05D-41D7-119A-AD93243CAD0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E2B098F-F1C8-DDB0-FB86-14A94A9B32EB}"/>
              </a:ext>
            </a:extLst>
          </p:cNvPr>
          <p:cNvSpPr>
            <a:spLocks noGrp="1"/>
          </p:cNvSpPr>
          <p:nvPr>
            <p:ph type="dt" sz="half" idx="10"/>
          </p:nvPr>
        </p:nvSpPr>
        <p:spPr/>
        <p:txBody>
          <a:bodyPr/>
          <a:lstStyle/>
          <a:p>
            <a:fld id="{C0ADB611-F0A7-4421-B9C9-DA6E10290E44}" type="datetimeFigureOut">
              <a:rPr lang="en-US" smtClean="0"/>
              <a:t>12/16/25</a:t>
            </a:fld>
            <a:endParaRPr lang="en-US"/>
          </a:p>
        </p:txBody>
      </p:sp>
      <p:sp>
        <p:nvSpPr>
          <p:cNvPr id="5" name="Footer Placeholder 4">
            <a:extLst>
              <a:ext uri="{FF2B5EF4-FFF2-40B4-BE49-F238E27FC236}">
                <a16:creationId xmlns:a16="http://schemas.microsoft.com/office/drawing/2014/main" id="{675DE650-2E54-6111-D3DD-3255C052DC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31DA47-1E29-951A-3190-24BDF33876BF}"/>
              </a:ext>
            </a:extLst>
          </p:cNvPr>
          <p:cNvSpPr>
            <a:spLocks noGrp="1"/>
          </p:cNvSpPr>
          <p:nvPr>
            <p:ph type="sldNum" sz="quarter" idx="12"/>
          </p:nvPr>
        </p:nvSpPr>
        <p:spPr/>
        <p:txBody>
          <a:bodyPr/>
          <a:lstStyle/>
          <a:p>
            <a:fld id="{964E17D4-CC00-4298-B7AE-E4091A9658DB}" type="slidenum">
              <a:rPr lang="en-US" smtClean="0"/>
              <a:t>‹#›</a:t>
            </a:fld>
            <a:endParaRPr lang="en-US"/>
          </a:p>
        </p:txBody>
      </p:sp>
    </p:spTree>
    <p:extLst>
      <p:ext uri="{BB962C8B-B14F-4D97-AF65-F5344CB8AC3E}">
        <p14:creationId xmlns:p14="http://schemas.microsoft.com/office/powerpoint/2010/main" val="4104465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E888D-148D-7532-F212-9C55D9EE00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78F533-2E56-8658-0861-C5042528A4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B2349C-3ED5-D470-EE8B-1B86C3831B5A}"/>
              </a:ext>
            </a:extLst>
          </p:cNvPr>
          <p:cNvSpPr>
            <a:spLocks noGrp="1"/>
          </p:cNvSpPr>
          <p:nvPr>
            <p:ph type="dt" sz="half" idx="10"/>
          </p:nvPr>
        </p:nvSpPr>
        <p:spPr/>
        <p:txBody>
          <a:bodyPr/>
          <a:lstStyle/>
          <a:p>
            <a:fld id="{C0ADB611-F0A7-4421-B9C9-DA6E10290E44}" type="datetimeFigureOut">
              <a:rPr lang="en-US" smtClean="0"/>
              <a:t>12/16/25</a:t>
            </a:fld>
            <a:endParaRPr lang="en-US"/>
          </a:p>
        </p:txBody>
      </p:sp>
      <p:sp>
        <p:nvSpPr>
          <p:cNvPr id="5" name="Footer Placeholder 4">
            <a:extLst>
              <a:ext uri="{FF2B5EF4-FFF2-40B4-BE49-F238E27FC236}">
                <a16:creationId xmlns:a16="http://schemas.microsoft.com/office/drawing/2014/main" id="{358DB6B0-95B5-EB0F-BEBB-77FB4A010D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30216-CE60-C051-9F47-8525B466A3CE}"/>
              </a:ext>
            </a:extLst>
          </p:cNvPr>
          <p:cNvSpPr>
            <a:spLocks noGrp="1"/>
          </p:cNvSpPr>
          <p:nvPr>
            <p:ph type="sldNum" sz="quarter" idx="12"/>
          </p:nvPr>
        </p:nvSpPr>
        <p:spPr/>
        <p:txBody>
          <a:bodyPr/>
          <a:lstStyle/>
          <a:p>
            <a:fld id="{964E17D4-CC00-4298-B7AE-E4091A9658DB}" type="slidenum">
              <a:rPr lang="en-US" smtClean="0"/>
              <a:t>‹#›</a:t>
            </a:fld>
            <a:endParaRPr lang="en-US"/>
          </a:p>
        </p:txBody>
      </p:sp>
    </p:spTree>
    <p:extLst>
      <p:ext uri="{BB962C8B-B14F-4D97-AF65-F5344CB8AC3E}">
        <p14:creationId xmlns:p14="http://schemas.microsoft.com/office/powerpoint/2010/main" val="2498587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6C8A-1A0D-AE10-F3D8-B45DC43CAF11}"/>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74C88A8-7107-AB38-71EE-4403BE969A1F}"/>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EB952B-CD55-28ED-1550-89159C0A2BB3}"/>
              </a:ext>
            </a:extLst>
          </p:cNvPr>
          <p:cNvSpPr>
            <a:spLocks noGrp="1"/>
          </p:cNvSpPr>
          <p:nvPr>
            <p:ph type="dt" sz="half" idx="10"/>
          </p:nvPr>
        </p:nvSpPr>
        <p:spPr/>
        <p:txBody>
          <a:bodyPr/>
          <a:lstStyle/>
          <a:p>
            <a:fld id="{C0ADB611-F0A7-4421-B9C9-DA6E10290E44}" type="datetimeFigureOut">
              <a:rPr lang="en-US" smtClean="0"/>
              <a:t>12/16/25</a:t>
            </a:fld>
            <a:endParaRPr lang="en-US"/>
          </a:p>
        </p:txBody>
      </p:sp>
      <p:sp>
        <p:nvSpPr>
          <p:cNvPr id="5" name="Footer Placeholder 4">
            <a:extLst>
              <a:ext uri="{FF2B5EF4-FFF2-40B4-BE49-F238E27FC236}">
                <a16:creationId xmlns:a16="http://schemas.microsoft.com/office/drawing/2014/main" id="{2EA9C900-6046-292C-48E8-E6D25B17C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4508BD-D679-83DA-744D-A85431C45004}"/>
              </a:ext>
            </a:extLst>
          </p:cNvPr>
          <p:cNvSpPr>
            <a:spLocks noGrp="1"/>
          </p:cNvSpPr>
          <p:nvPr>
            <p:ph type="sldNum" sz="quarter" idx="12"/>
          </p:nvPr>
        </p:nvSpPr>
        <p:spPr/>
        <p:txBody>
          <a:bodyPr/>
          <a:lstStyle/>
          <a:p>
            <a:fld id="{964E17D4-CC00-4298-B7AE-E4091A9658DB}" type="slidenum">
              <a:rPr lang="en-US" smtClean="0"/>
              <a:t>‹#›</a:t>
            </a:fld>
            <a:endParaRPr lang="en-US"/>
          </a:p>
        </p:txBody>
      </p:sp>
    </p:spTree>
    <p:extLst>
      <p:ext uri="{BB962C8B-B14F-4D97-AF65-F5344CB8AC3E}">
        <p14:creationId xmlns:p14="http://schemas.microsoft.com/office/powerpoint/2010/main" val="11328775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11504-02A6-FA3F-FE6E-F6A2A56EB9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A8035B-030D-A6E8-D187-318431B42BB6}"/>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364DDB-CEFB-4D80-2DED-9A529B8ACD9D}"/>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89BB6B-B8EF-99A2-9543-10A3FE580F7C}"/>
              </a:ext>
            </a:extLst>
          </p:cNvPr>
          <p:cNvSpPr>
            <a:spLocks noGrp="1"/>
          </p:cNvSpPr>
          <p:nvPr>
            <p:ph type="dt" sz="half" idx="10"/>
          </p:nvPr>
        </p:nvSpPr>
        <p:spPr/>
        <p:txBody>
          <a:bodyPr/>
          <a:lstStyle/>
          <a:p>
            <a:fld id="{C0ADB611-F0A7-4421-B9C9-DA6E10290E44}" type="datetimeFigureOut">
              <a:rPr lang="en-US" smtClean="0"/>
              <a:t>12/16/25</a:t>
            </a:fld>
            <a:endParaRPr lang="en-US"/>
          </a:p>
        </p:txBody>
      </p:sp>
      <p:sp>
        <p:nvSpPr>
          <p:cNvPr id="6" name="Footer Placeholder 5">
            <a:extLst>
              <a:ext uri="{FF2B5EF4-FFF2-40B4-BE49-F238E27FC236}">
                <a16:creationId xmlns:a16="http://schemas.microsoft.com/office/drawing/2014/main" id="{533E09C3-3BB6-CA0E-2E3A-FEA9CEAB5B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B8DD5B-440B-2F70-C3F5-015EF53F6A98}"/>
              </a:ext>
            </a:extLst>
          </p:cNvPr>
          <p:cNvSpPr>
            <a:spLocks noGrp="1"/>
          </p:cNvSpPr>
          <p:nvPr>
            <p:ph type="sldNum" sz="quarter" idx="12"/>
          </p:nvPr>
        </p:nvSpPr>
        <p:spPr/>
        <p:txBody>
          <a:bodyPr/>
          <a:lstStyle/>
          <a:p>
            <a:fld id="{964E17D4-CC00-4298-B7AE-E4091A9658DB}" type="slidenum">
              <a:rPr lang="en-US" smtClean="0"/>
              <a:t>‹#›</a:t>
            </a:fld>
            <a:endParaRPr lang="en-US"/>
          </a:p>
        </p:txBody>
      </p:sp>
    </p:spTree>
    <p:extLst>
      <p:ext uri="{BB962C8B-B14F-4D97-AF65-F5344CB8AC3E}">
        <p14:creationId xmlns:p14="http://schemas.microsoft.com/office/powerpoint/2010/main" val="2901917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67ED7-ED38-7383-3DC8-F6362AFBF3E0}"/>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07883C-8884-0C8F-3B8C-E354445E6E71}"/>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3CB99F5-3E24-673F-418B-891E6E84A2D6}"/>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5595C4-D169-3148-2590-429C7D06266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9420C4E6-39F9-4890-643D-F5BF9E4EF099}"/>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1848BD-BAD4-C5A8-61AC-00F19FB86FEF}"/>
              </a:ext>
            </a:extLst>
          </p:cNvPr>
          <p:cNvSpPr>
            <a:spLocks noGrp="1"/>
          </p:cNvSpPr>
          <p:nvPr>
            <p:ph type="dt" sz="half" idx="10"/>
          </p:nvPr>
        </p:nvSpPr>
        <p:spPr/>
        <p:txBody>
          <a:bodyPr/>
          <a:lstStyle/>
          <a:p>
            <a:fld id="{C0ADB611-F0A7-4421-B9C9-DA6E10290E44}" type="datetimeFigureOut">
              <a:rPr lang="en-US" smtClean="0"/>
              <a:t>12/16/25</a:t>
            </a:fld>
            <a:endParaRPr lang="en-US"/>
          </a:p>
        </p:txBody>
      </p:sp>
      <p:sp>
        <p:nvSpPr>
          <p:cNvPr id="8" name="Footer Placeholder 7">
            <a:extLst>
              <a:ext uri="{FF2B5EF4-FFF2-40B4-BE49-F238E27FC236}">
                <a16:creationId xmlns:a16="http://schemas.microsoft.com/office/drawing/2014/main" id="{E8D6100D-D82B-8F27-FC79-87A98C1183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8E114D-6FD7-4C06-0DD4-33F51D38F276}"/>
              </a:ext>
            </a:extLst>
          </p:cNvPr>
          <p:cNvSpPr>
            <a:spLocks noGrp="1"/>
          </p:cNvSpPr>
          <p:nvPr>
            <p:ph type="sldNum" sz="quarter" idx="12"/>
          </p:nvPr>
        </p:nvSpPr>
        <p:spPr/>
        <p:txBody>
          <a:bodyPr/>
          <a:lstStyle/>
          <a:p>
            <a:fld id="{964E17D4-CC00-4298-B7AE-E4091A9658DB}" type="slidenum">
              <a:rPr lang="en-US" smtClean="0"/>
              <a:t>‹#›</a:t>
            </a:fld>
            <a:endParaRPr lang="en-US"/>
          </a:p>
        </p:txBody>
      </p:sp>
    </p:spTree>
    <p:extLst>
      <p:ext uri="{BB962C8B-B14F-4D97-AF65-F5344CB8AC3E}">
        <p14:creationId xmlns:p14="http://schemas.microsoft.com/office/powerpoint/2010/main" val="3052434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6D6B2-E5B5-CA2A-2057-92A0BA9F1E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18EECB-8C1F-E85B-4A9E-107CB0B8C301}"/>
              </a:ext>
            </a:extLst>
          </p:cNvPr>
          <p:cNvSpPr>
            <a:spLocks noGrp="1"/>
          </p:cNvSpPr>
          <p:nvPr>
            <p:ph type="dt" sz="half" idx="10"/>
          </p:nvPr>
        </p:nvSpPr>
        <p:spPr/>
        <p:txBody>
          <a:bodyPr/>
          <a:lstStyle/>
          <a:p>
            <a:fld id="{C0ADB611-F0A7-4421-B9C9-DA6E10290E44}" type="datetimeFigureOut">
              <a:rPr lang="en-US" smtClean="0"/>
              <a:t>12/16/25</a:t>
            </a:fld>
            <a:endParaRPr lang="en-US"/>
          </a:p>
        </p:txBody>
      </p:sp>
      <p:sp>
        <p:nvSpPr>
          <p:cNvPr id="4" name="Footer Placeholder 3">
            <a:extLst>
              <a:ext uri="{FF2B5EF4-FFF2-40B4-BE49-F238E27FC236}">
                <a16:creationId xmlns:a16="http://schemas.microsoft.com/office/drawing/2014/main" id="{7CBEFFCC-9E98-BF30-A563-EE795BC06D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B7BE95-CAD9-9F91-ACE0-DB99210DA6B1}"/>
              </a:ext>
            </a:extLst>
          </p:cNvPr>
          <p:cNvSpPr>
            <a:spLocks noGrp="1"/>
          </p:cNvSpPr>
          <p:nvPr>
            <p:ph type="sldNum" sz="quarter" idx="12"/>
          </p:nvPr>
        </p:nvSpPr>
        <p:spPr/>
        <p:txBody>
          <a:bodyPr/>
          <a:lstStyle/>
          <a:p>
            <a:fld id="{964E17D4-CC00-4298-B7AE-E4091A9658DB}" type="slidenum">
              <a:rPr lang="en-US" smtClean="0"/>
              <a:t>‹#›</a:t>
            </a:fld>
            <a:endParaRPr lang="en-US"/>
          </a:p>
        </p:txBody>
      </p:sp>
    </p:spTree>
    <p:extLst>
      <p:ext uri="{BB962C8B-B14F-4D97-AF65-F5344CB8AC3E}">
        <p14:creationId xmlns:p14="http://schemas.microsoft.com/office/powerpoint/2010/main" val="21228747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792AFD-FC73-392F-AEE5-608296298F99}"/>
              </a:ext>
            </a:extLst>
          </p:cNvPr>
          <p:cNvSpPr>
            <a:spLocks noGrp="1"/>
          </p:cNvSpPr>
          <p:nvPr>
            <p:ph type="dt" sz="half" idx="10"/>
          </p:nvPr>
        </p:nvSpPr>
        <p:spPr/>
        <p:txBody>
          <a:bodyPr/>
          <a:lstStyle/>
          <a:p>
            <a:fld id="{C0ADB611-F0A7-4421-B9C9-DA6E10290E44}" type="datetimeFigureOut">
              <a:rPr lang="en-US" smtClean="0"/>
              <a:t>12/16/25</a:t>
            </a:fld>
            <a:endParaRPr lang="en-US"/>
          </a:p>
        </p:txBody>
      </p:sp>
      <p:sp>
        <p:nvSpPr>
          <p:cNvPr id="3" name="Footer Placeholder 2">
            <a:extLst>
              <a:ext uri="{FF2B5EF4-FFF2-40B4-BE49-F238E27FC236}">
                <a16:creationId xmlns:a16="http://schemas.microsoft.com/office/drawing/2014/main" id="{0149B20C-857A-8F50-B4D3-67CC2583C3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4712D7-723E-C27F-417E-5FB8DD74D848}"/>
              </a:ext>
            </a:extLst>
          </p:cNvPr>
          <p:cNvSpPr>
            <a:spLocks noGrp="1"/>
          </p:cNvSpPr>
          <p:nvPr>
            <p:ph type="sldNum" sz="quarter" idx="12"/>
          </p:nvPr>
        </p:nvSpPr>
        <p:spPr/>
        <p:txBody>
          <a:bodyPr/>
          <a:lstStyle/>
          <a:p>
            <a:fld id="{964E17D4-CC00-4298-B7AE-E4091A9658DB}" type="slidenum">
              <a:rPr lang="en-US" smtClean="0"/>
              <a:t>‹#›</a:t>
            </a:fld>
            <a:endParaRPr lang="en-US"/>
          </a:p>
        </p:txBody>
      </p:sp>
    </p:spTree>
    <p:extLst>
      <p:ext uri="{BB962C8B-B14F-4D97-AF65-F5344CB8AC3E}">
        <p14:creationId xmlns:p14="http://schemas.microsoft.com/office/powerpoint/2010/main" val="24764353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2F26E-7768-D684-2B8A-F4660EC4C29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2728514-1C83-1CFE-13E8-3B36BF4CD43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4427F-9136-B8D8-6362-5C03EF596B0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58D5DCF-4843-9B17-08C9-12C99949B327}"/>
              </a:ext>
            </a:extLst>
          </p:cNvPr>
          <p:cNvSpPr>
            <a:spLocks noGrp="1"/>
          </p:cNvSpPr>
          <p:nvPr>
            <p:ph type="dt" sz="half" idx="10"/>
          </p:nvPr>
        </p:nvSpPr>
        <p:spPr/>
        <p:txBody>
          <a:bodyPr/>
          <a:lstStyle/>
          <a:p>
            <a:fld id="{C0ADB611-F0A7-4421-B9C9-DA6E10290E44}" type="datetimeFigureOut">
              <a:rPr lang="en-US" smtClean="0"/>
              <a:t>12/16/25</a:t>
            </a:fld>
            <a:endParaRPr lang="en-US"/>
          </a:p>
        </p:txBody>
      </p:sp>
      <p:sp>
        <p:nvSpPr>
          <p:cNvPr id="6" name="Footer Placeholder 5">
            <a:extLst>
              <a:ext uri="{FF2B5EF4-FFF2-40B4-BE49-F238E27FC236}">
                <a16:creationId xmlns:a16="http://schemas.microsoft.com/office/drawing/2014/main" id="{70E35CA3-8042-641E-24FC-3378A4B3DD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D702B3-2EA2-BDCB-EF88-DADE994C5FB0}"/>
              </a:ext>
            </a:extLst>
          </p:cNvPr>
          <p:cNvSpPr>
            <a:spLocks noGrp="1"/>
          </p:cNvSpPr>
          <p:nvPr>
            <p:ph type="sldNum" sz="quarter" idx="12"/>
          </p:nvPr>
        </p:nvSpPr>
        <p:spPr/>
        <p:txBody>
          <a:bodyPr/>
          <a:lstStyle/>
          <a:p>
            <a:fld id="{964E17D4-CC00-4298-B7AE-E4091A9658DB}" type="slidenum">
              <a:rPr lang="en-US" smtClean="0"/>
              <a:t>‹#›</a:t>
            </a:fld>
            <a:endParaRPr lang="en-US"/>
          </a:p>
        </p:txBody>
      </p:sp>
    </p:spTree>
    <p:extLst>
      <p:ext uri="{BB962C8B-B14F-4D97-AF65-F5344CB8AC3E}">
        <p14:creationId xmlns:p14="http://schemas.microsoft.com/office/powerpoint/2010/main" val="3387351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DAA5B84B-49F5-BE46-A0BF-E184D1166CC6}" type="datetime1">
              <a:rPr lang="ru-RU" smtClean="0">
                <a:solidFill>
                  <a:prstClr val="black"/>
                </a:solidFill>
              </a:rPr>
              <a:t>16.12.2025</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4024929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B647-C3A1-5580-5197-0328D9A6E45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DCB24AC-42E6-853E-9698-EB838F45612C}"/>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512733B-488E-D1C8-D6A5-396B2FFFDF5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28FCFD3-0203-8656-6035-80E1DC40CDD1}"/>
              </a:ext>
            </a:extLst>
          </p:cNvPr>
          <p:cNvSpPr>
            <a:spLocks noGrp="1"/>
          </p:cNvSpPr>
          <p:nvPr>
            <p:ph type="dt" sz="half" idx="10"/>
          </p:nvPr>
        </p:nvSpPr>
        <p:spPr/>
        <p:txBody>
          <a:bodyPr/>
          <a:lstStyle/>
          <a:p>
            <a:fld id="{C0ADB611-F0A7-4421-B9C9-DA6E10290E44}" type="datetimeFigureOut">
              <a:rPr lang="en-US" smtClean="0"/>
              <a:t>12/16/25</a:t>
            </a:fld>
            <a:endParaRPr lang="en-US"/>
          </a:p>
        </p:txBody>
      </p:sp>
      <p:sp>
        <p:nvSpPr>
          <p:cNvPr id="6" name="Footer Placeholder 5">
            <a:extLst>
              <a:ext uri="{FF2B5EF4-FFF2-40B4-BE49-F238E27FC236}">
                <a16:creationId xmlns:a16="http://schemas.microsoft.com/office/drawing/2014/main" id="{31C0E624-7F86-5DB8-BB1C-D7E00F4E09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BA1A7D-CF5F-32EA-2D24-9D614CA14DFE}"/>
              </a:ext>
            </a:extLst>
          </p:cNvPr>
          <p:cNvSpPr>
            <a:spLocks noGrp="1"/>
          </p:cNvSpPr>
          <p:nvPr>
            <p:ph type="sldNum" sz="quarter" idx="12"/>
          </p:nvPr>
        </p:nvSpPr>
        <p:spPr/>
        <p:txBody>
          <a:bodyPr/>
          <a:lstStyle/>
          <a:p>
            <a:fld id="{964E17D4-CC00-4298-B7AE-E4091A9658DB}" type="slidenum">
              <a:rPr lang="en-US" smtClean="0"/>
              <a:t>‹#›</a:t>
            </a:fld>
            <a:endParaRPr lang="en-US"/>
          </a:p>
        </p:txBody>
      </p:sp>
    </p:spTree>
    <p:extLst>
      <p:ext uri="{BB962C8B-B14F-4D97-AF65-F5344CB8AC3E}">
        <p14:creationId xmlns:p14="http://schemas.microsoft.com/office/powerpoint/2010/main" val="3016413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5840D-1FCB-FE46-8C8A-70B42CF45F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005373-FDDD-87AE-6D88-18A83A5C8B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2D05F5-18AD-00AC-C206-3FAD8774547E}"/>
              </a:ext>
            </a:extLst>
          </p:cNvPr>
          <p:cNvSpPr>
            <a:spLocks noGrp="1"/>
          </p:cNvSpPr>
          <p:nvPr>
            <p:ph type="dt" sz="half" idx="10"/>
          </p:nvPr>
        </p:nvSpPr>
        <p:spPr/>
        <p:txBody>
          <a:bodyPr/>
          <a:lstStyle/>
          <a:p>
            <a:fld id="{C0ADB611-F0A7-4421-B9C9-DA6E10290E44}" type="datetimeFigureOut">
              <a:rPr lang="en-US" smtClean="0"/>
              <a:t>12/16/25</a:t>
            </a:fld>
            <a:endParaRPr lang="en-US"/>
          </a:p>
        </p:txBody>
      </p:sp>
      <p:sp>
        <p:nvSpPr>
          <p:cNvPr id="5" name="Footer Placeholder 4">
            <a:extLst>
              <a:ext uri="{FF2B5EF4-FFF2-40B4-BE49-F238E27FC236}">
                <a16:creationId xmlns:a16="http://schemas.microsoft.com/office/drawing/2014/main" id="{A3DD5F67-706D-5069-603E-A0FF46DEF2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96C8F-7382-CB27-9982-A8F99EC301EC}"/>
              </a:ext>
            </a:extLst>
          </p:cNvPr>
          <p:cNvSpPr>
            <a:spLocks noGrp="1"/>
          </p:cNvSpPr>
          <p:nvPr>
            <p:ph type="sldNum" sz="quarter" idx="12"/>
          </p:nvPr>
        </p:nvSpPr>
        <p:spPr/>
        <p:txBody>
          <a:bodyPr/>
          <a:lstStyle/>
          <a:p>
            <a:fld id="{964E17D4-CC00-4298-B7AE-E4091A9658DB}" type="slidenum">
              <a:rPr lang="en-US" smtClean="0"/>
              <a:t>‹#›</a:t>
            </a:fld>
            <a:endParaRPr lang="en-US"/>
          </a:p>
        </p:txBody>
      </p:sp>
    </p:spTree>
    <p:extLst>
      <p:ext uri="{BB962C8B-B14F-4D97-AF65-F5344CB8AC3E}">
        <p14:creationId xmlns:p14="http://schemas.microsoft.com/office/powerpoint/2010/main" val="1875792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5F9B2D-9228-8462-517F-51CF5F674734}"/>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62A482-9092-F0E3-7CAC-B6880AE2F13F}"/>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85798-7DE4-C2ED-8905-F9AC46A7F1B9}"/>
              </a:ext>
            </a:extLst>
          </p:cNvPr>
          <p:cNvSpPr>
            <a:spLocks noGrp="1"/>
          </p:cNvSpPr>
          <p:nvPr>
            <p:ph type="dt" sz="half" idx="10"/>
          </p:nvPr>
        </p:nvSpPr>
        <p:spPr/>
        <p:txBody>
          <a:bodyPr/>
          <a:lstStyle/>
          <a:p>
            <a:fld id="{C0ADB611-F0A7-4421-B9C9-DA6E10290E44}" type="datetimeFigureOut">
              <a:rPr lang="en-US" smtClean="0"/>
              <a:t>12/16/25</a:t>
            </a:fld>
            <a:endParaRPr lang="en-US"/>
          </a:p>
        </p:txBody>
      </p:sp>
      <p:sp>
        <p:nvSpPr>
          <p:cNvPr id="5" name="Footer Placeholder 4">
            <a:extLst>
              <a:ext uri="{FF2B5EF4-FFF2-40B4-BE49-F238E27FC236}">
                <a16:creationId xmlns:a16="http://schemas.microsoft.com/office/drawing/2014/main" id="{AA35B9D5-52CF-1758-11FB-2AE4C41F5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A38E1-68DA-B8AD-4F01-D1B4D85AE9C1}"/>
              </a:ext>
            </a:extLst>
          </p:cNvPr>
          <p:cNvSpPr>
            <a:spLocks noGrp="1"/>
          </p:cNvSpPr>
          <p:nvPr>
            <p:ph type="sldNum" sz="quarter" idx="12"/>
          </p:nvPr>
        </p:nvSpPr>
        <p:spPr/>
        <p:txBody>
          <a:bodyPr/>
          <a:lstStyle/>
          <a:p>
            <a:fld id="{964E17D4-CC00-4298-B7AE-E4091A9658DB}" type="slidenum">
              <a:rPr lang="en-US" smtClean="0"/>
              <a:t>‹#›</a:t>
            </a:fld>
            <a:endParaRPr lang="en-US"/>
          </a:p>
        </p:txBody>
      </p:sp>
    </p:spTree>
    <p:extLst>
      <p:ext uri="{BB962C8B-B14F-4D97-AF65-F5344CB8AC3E}">
        <p14:creationId xmlns:p14="http://schemas.microsoft.com/office/powerpoint/2010/main" val="2930303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Название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a:xfrm>
            <a:off x="457200" y="6356350"/>
            <a:ext cx="2133600" cy="365125"/>
          </a:xfrm>
          <a:prstGeom prst="rect">
            <a:avLst/>
          </a:prstGeom>
        </p:spPr>
        <p:txBody>
          <a:bodyPr/>
          <a:lstStyle/>
          <a:p>
            <a:fld id="{8EFF1553-ACCF-8741-85E1-1F684E99FD42}" type="datetime1">
              <a:rPr lang="ru-RU" smtClean="0">
                <a:solidFill>
                  <a:prstClr val="black"/>
                </a:solidFill>
              </a:rPr>
              <a:t>16.12.2025</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6" name="Номер слайда 5"/>
          <p:cNvSpPr>
            <a:spLocks noGrp="1"/>
          </p:cNvSpPr>
          <p:nvPr>
            <p:ph type="sldNum" sz="quarter" idx="12"/>
          </p:nvPr>
        </p:nvSpPr>
        <p:spPr/>
        <p:txBody>
          <a:bodyPr/>
          <a:lstStyle/>
          <a:p>
            <a:fld id="{B1523C92-45F4-4C30-810D-4886C1BA6969}" type="slidenum">
              <a:rPr lang="en-US" smtClean="0"/>
              <a:pPr/>
              <a:t>‹#›</a:t>
            </a:fld>
            <a:endParaRPr lang="en-US"/>
          </a:p>
        </p:txBody>
      </p:sp>
    </p:spTree>
    <p:extLst>
      <p:ext uri="{BB962C8B-B14F-4D97-AF65-F5344CB8AC3E}">
        <p14:creationId xmlns:p14="http://schemas.microsoft.com/office/powerpoint/2010/main" val="750167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a:xfrm>
            <a:off x="457200" y="6356350"/>
            <a:ext cx="2133600" cy="365125"/>
          </a:xfrm>
          <a:prstGeom prst="rect">
            <a:avLst/>
          </a:prstGeom>
        </p:spPr>
        <p:txBody>
          <a:bodyPr/>
          <a:lstStyle/>
          <a:p>
            <a:fld id="{F2B68FD7-8EB7-4344-88C8-8CAD98973B60}" type="datetime1">
              <a:rPr lang="ru-RU" smtClean="0">
                <a:solidFill>
                  <a:prstClr val="black"/>
                </a:solidFill>
              </a:rPr>
              <a:t>16.12.2025</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915711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a:xfrm>
            <a:off x="457200" y="6356350"/>
            <a:ext cx="2133600" cy="365125"/>
          </a:xfrm>
          <a:prstGeom prst="rect">
            <a:avLst/>
          </a:prstGeom>
        </p:spPr>
        <p:txBody>
          <a:bodyPr/>
          <a:lstStyle/>
          <a:p>
            <a:fld id="{41D674BF-9C82-3C47-9DE3-711A696FD300}" type="datetime1">
              <a:rPr lang="ru-RU" smtClean="0">
                <a:solidFill>
                  <a:prstClr val="black"/>
                </a:solidFill>
              </a:rPr>
              <a:t>16.12.2025</a:t>
            </a:fld>
            <a:endParaRPr lang="en-US">
              <a:solidFill>
                <a:prstClr val="black"/>
              </a:solidFill>
            </a:endParaRPr>
          </a:p>
        </p:txBody>
      </p:sp>
      <p:sp>
        <p:nvSpPr>
          <p:cNvPr id="8" name="Нижний колонтитул 7"/>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9" name="Номер слайда 8"/>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08375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a:xfrm>
            <a:off x="457200" y="6356350"/>
            <a:ext cx="2133600" cy="365125"/>
          </a:xfrm>
          <a:prstGeom prst="rect">
            <a:avLst/>
          </a:prstGeom>
        </p:spPr>
        <p:txBody>
          <a:bodyPr/>
          <a:lstStyle/>
          <a:p>
            <a:fld id="{D5263E7F-F983-C046-B3EA-E0B7E0D8B4A3}" type="datetime1">
              <a:rPr lang="ru-RU" smtClean="0">
                <a:solidFill>
                  <a:prstClr val="black"/>
                </a:solidFill>
              </a:rPr>
              <a:t>16.12.2025</a:t>
            </a:fld>
            <a:endParaRPr lang="en-US">
              <a:solidFill>
                <a:prstClr val="black"/>
              </a:solidFill>
            </a:endParaRPr>
          </a:p>
        </p:txBody>
      </p:sp>
      <p:sp>
        <p:nvSpPr>
          <p:cNvPr id="4" name="Нижний колонтитул 3"/>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5" name="Номер слайда 4"/>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738076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a:xfrm>
            <a:off x="457200" y="6356350"/>
            <a:ext cx="2133600" cy="365125"/>
          </a:xfrm>
          <a:prstGeom prst="rect">
            <a:avLst/>
          </a:prstGeom>
        </p:spPr>
        <p:txBody>
          <a:bodyPr/>
          <a:lstStyle/>
          <a:p>
            <a:fld id="{076FD8F8-0119-384F-B19A-0B5B9D4E4D5A}" type="datetime1">
              <a:rPr lang="ru-RU" smtClean="0">
                <a:solidFill>
                  <a:prstClr val="black"/>
                </a:solidFill>
              </a:rPr>
              <a:t>16.12.2025</a:t>
            </a:fld>
            <a:endParaRPr lang="en-US">
              <a:solidFill>
                <a:prstClr val="black"/>
              </a:solidFill>
            </a:endParaRPr>
          </a:p>
        </p:txBody>
      </p:sp>
      <p:sp>
        <p:nvSpPr>
          <p:cNvPr id="3" name="Нижний колонтитул 2"/>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4" name="Номер слайда 3"/>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2118801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a:xfrm>
            <a:off x="457200" y="6356350"/>
            <a:ext cx="2133600" cy="365125"/>
          </a:xfrm>
          <a:prstGeom prst="rect">
            <a:avLst/>
          </a:prstGeom>
        </p:spPr>
        <p:txBody>
          <a:bodyPr/>
          <a:lstStyle/>
          <a:p>
            <a:fld id="{1549202A-E6AE-B94F-9B9F-F4A1CC5FEA96}" type="datetime1">
              <a:rPr lang="ru-RU" smtClean="0">
                <a:solidFill>
                  <a:prstClr val="black"/>
                </a:solidFill>
              </a:rPr>
              <a:t>16.12.2025</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610486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a:xfrm>
            <a:off x="457200" y="6356350"/>
            <a:ext cx="2133600" cy="365125"/>
          </a:xfrm>
          <a:prstGeom prst="rect">
            <a:avLst/>
          </a:prstGeom>
        </p:spPr>
        <p:txBody>
          <a:bodyPr/>
          <a:lstStyle/>
          <a:p>
            <a:fld id="{CFDBAB89-26C5-3D49-87ED-7A2B73ECC394}" type="datetime1">
              <a:rPr lang="ru-RU" smtClean="0">
                <a:solidFill>
                  <a:prstClr val="black"/>
                </a:solidFill>
              </a:rPr>
              <a:t>16.12.2025</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771476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омер слайда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000000"/>
                </a:solidFill>
              </a:defRPr>
            </a:lvl1pPr>
          </a:lstStyle>
          <a:p>
            <a:fld id="{38237106-F2ED-405E-BC33-CC3CF426205F}" type="slidenum">
              <a:rPr lang="en-US" smtClean="0"/>
              <a:pPr/>
              <a:t>‹#›</a:t>
            </a:fld>
            <a:endParaRPr lang="en-US" dirty="0"/>
          </a:p>
        </p:txBody>
      </p:sp>
    </p:spTree>
    <p:extLst>
      <p:ext uri="{BB962C8B-B14F-4D97-AF65-F5344CB8AC3E}">
        <p14:creationId xmlns:p14="http://schemas.microsoft.com/office/powerpoint/2010/main" val="41152295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1A98EB-644D-9D15-AA59-07799960DBA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0FA1EC-565A-C608-C202-B93261EC6AF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B6392B-4265-C6DA-F996-E6C3DD99C61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0ADB611-F0A7-4421-B9C9-DA6E10290E44}" type="datetimeFigureOut">
              <a:rPr lang="en-US" smtClean="0"/>
              <a:t>12/16/25</a:t>
            </a:fld>
            <a:endParaRPr lang="en-US"/>
          </a:p>
        </p:txBody>
      </p:sp>
      <p:sp>
        <p:nvSpPr>
          <p:cNvPr id="5" name="Footer Placeholder 4">
            <a:extLst>
              <a:ext uri="{FF2B5EF4-FFF2-40B4-BE49-F238E27FC236}">
                <a16:creationId xmlns:a16="http://schemas.microsoft.com/office/drawing/2014/main" id="{0ED5BF5C-796B-8DBE-A746-07311F1FE87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756B38-F8F4-2E7B-CEFC-691791185B32}"/>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64E17D4-CC00-4298-B7AE-E4091A9658DB}" type="slidenum">
              <a:rPr lang="en-US" smtClean="0"/>
              <a:t>‹#›</a:t>
            </a:fld>
            <a:endParaRPr lang="en-US"/>
          </a:p>
        </p:txBody>
      </p:sp>
    </p:spTree>
    <p:extLst>
      <p:ext uri="{BB962C8B-B14F-4D97-AF65-F5344CB8AC3E}">
        <p14:creationId xmlns:p14="http://schemas.microsoft.com/office/powerpoint/2010/main" val="122061575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7/06/relationships/model3d" Target="../media/model3d1.glb"/><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7/06/relationships/model3d" Target="../media/model3d1.glb"/><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7/06/relationships/model3d" Target="../media/model3d1.glb"/><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7/06/relationships/model3d" Target="../media/model3d1.glb"/><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7/06/relationships/model3d" Target="../media/model3d1.glb"/><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7/06/relationships/model3d" Target="../media/model3d1.glb"/><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7/06/relationships/model3d" Target="../media/model3d1.glb"/><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7/06/relationships/model3d" Target="../media/model3d1.glb"/><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7/06/relationships/model3d" Target="../media/model3d1.glb"/><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7/06/relationships/model3d" Target="../media/model3d1.glb"/><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34.png"/><Relationship Id="rId4" Type="http://schemas.microsoft.com/office/2017/06/relationships/model3d" Target="../media/model3d1.glb"/></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34.png"/><Relationship Id="rId4" Type="http://schemas.microsoft.com/office/2017/06/relationships/model3d" Target="../media/model3d1.glb"/></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diagramLayout" Target="../diagrams/layout2.xml"/><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11" Type="http://schemas.openxmlformats.org/officeDocument/2006/relationships/image" Target="../media/image45.svg"/><Relationship Id="rId5" Type="http://schemas.openxmlformats.org/officeDocument/2006/relationships/diagramColors" Target="../diagrams/colors2.xml"/><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diagramQuickStyle" Target="../diagrams/quickStyle2.xml"/><Relationship Id="rId9" Type="http://schemas.openxmlformats.org/officeDocument/2006/relationships/image" Target="../media/image43.jpeg"/><Relationship Id="rId1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lmarena.ai/leaderboard/" TargetMode="Externa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jpg"/><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6.jpg"/><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72.png"/><Relationship Id="rId10"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75.png"/></Relationships>
</file>

<file path=ppt/slides/_rels/slide64.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77.png"/><Relationship Id="rId16" Type="http://schemas.openxmlformats.org/officeDocument/2006/relationships/image" Target="../media/image91.png"/><Relationship Id="rId1" Type="http://schemas.openxmlformats.org/officeDocument/2006/relationships/slideLayout" Target="../slideLayouts/slideLayout13.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3.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jpg"/><Relationship Id="rId1" Type="http://schemas.openxmlformats.org/officeDocument/2006/relationships/slideLayout" Target="../slideLayouts/slideLayout13.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3.xml"/><Relationship Id="rId5" Type="http://schemas.openxmlformats.org/officeDocument/2006/relationships/image" Target="../media/image111.png"/><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emf"/><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92396A-38A8-CC42-98BF-3E0643E354AE}"/>
              </a:ext>
            </a:extLst>
          </p:cNvPr>
          <p:cNvSpPr>
            <a:spLocks noGrp="1"/>
          </p:cNvSpPr>
          <p:nvPr>
            <p:ph type="ctrTitle"/>
          </p:nvPr>
        </p:nvSpPr>
        <p:spPr/>
        <p:txBody>
          <a:bodyPr/>
          <a:lstStyle/>
          <a:p>
            <a:r>
              <a:rPr lang="ru-RU" dirty="0"/>
              <a:t>Языковые модели в ИИ</a:t>
            </a:r>
          </a:p>
        </p:txBody>
      </p:sp>
      <p:sp>
        <p:nvSpPr>
          <p:cNvPr id="3" name="Подзаголовок 2">
            <a:extLst>
              <a:ext uri="{FF2B5EF4-FFF2-40B4-BE49-F238E27FC236}">
                <a16:creationId xmlns:a16="http://schemas.microsoft.com/office/drawing/2014/main" id="{4D85A557-99A7-5841-BFD6-4E4478D88EF1}"/>
              </a:ext>
            </a:extLst>
          </p:cNvPr>
          <p:cNvSpPr>
            <a:spLocks noGrp="1"/>
          </p:cNvSpPr>
          <p:nvPr>
            <p:ph type="subTitle" idx="1"/>
          </p:nvPr>
        </p:nvSpPr>
        <p:spPr>
          <a:xfrm>
            <a:off x="1143000" y="4133850"/>
            <a:ext cx="6858000" cy="666750"/>
          </a:xfrm>
        </p:spPr>
        <p:txBody>
          <a:bodyPr>
            <a:normAutofit fontScale="62500" lnSpcReduction="20000"/>
          </a:bodyPr>
          <a:lstStyle/>
          <a:p>
            <a:r>
              <a:rPr lang="ru-RU" dirty="0"/>
              <a:t>Владимир Судаков</a:t>
            </a:r>
          </a:p>
          <a:p>
            <a:r>
              <a:rPr lang="ru-RU" dirty="0"/>
              <a:t>2025</a:t>
            </a:r>
          </a:p>
        </p:txBody>
      </p:sp>
    </p:spTree>
    <p:extLst>
      <p:ext uri="{BB962C8B-B14F-4D97-AF65-F5344CB8AC3E}">
        <p14:creationId xmlns:p14="http://schemas.microsoft.com/office/powerpoint/2010/main" val="1871522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9196DE-C33A-7540-AADD-D67D55653487}"/>
              </a:ext>
            </a:extLst>
          </p:cNvPr>
          <p:cNvSpPr>
            <a:spLocks noGrp="1"/>
          </p:cNvSpPr>
          <p:nvPr>
            <p:ph type="title"/>
          </p:nvPr>
        </p:nvSpPr>
        <p:spPr/>
        <p:txBody>
          <a:bodyPr/>
          <a:lstStyle/>
          <a:p>
            <a:r>
              <a:rPr lang="ru-RU" dirty="0" err="1"/>
              <a:t>W</a:t>
            </a:r>
            <a:r>
              <a:rPr lang="en-US" dirty="0"/>
              <a:t>ord2Vec</a:t>
            </a:r>
            <a:endParaRPr lang="ru-RU" dirty="0"/>
          </a:p>
        </p:txBody>
      </p:sp>
      <p:pic>
        <p:nvPicPr>
          <p:cNvPr id="5" name="Объект 4">
            <a:extLst>
              <a:ext uri="{FF2B5EF4-FFF2-40B4-BE49-F238E27FC236}">
                <a16:creationId xmlns:a16="http://schemas.microsoft.com/office/drawing/2014/main" id="{AA6ACC63-B426-4E47-B0C9-CB6D17F9F1C6}"/>
              </a:ext>
            </a:extLst>
          </p:cNvPr>
          <p:cNvPicPr>
            <a:picLocks noGrp="1" noChangeAspect="1"/>
          </p:cNvPicPr>
          <p:nvPr>
            <p:ph idx="1"/>
          </p:nvPr>
        </p:nvPicPr>
        <p:blipFill>
          <a:blip r:embed="rId2"/>
          <a:stretch>
            <a:fillRect/>
          </a:stretch>
        </p:blipFill>
        <p:spPr>
          <a:xfrm>
            <a:off x="562496" y="2027065"/>
            <a:ext cx="8427417" cy="2000923"/>
          </a:xfrm>
          <a:prstGeom prst="rect">
            <a:avLst/>
          </a:prstGeom>
        </p:spPr>
      </p:pic>
      <p:sp>
        <p:nvSpPr>
          <p:cNvPr id="4" name="Номер слайда 3">
            <a:extLst>
              <a:ext uri="{FF2B5EF4-FFF2-40B4-BE49-F238E27FC236}">
                <a16:creationId xmlns:a16="http://schemas.microsoft.com/office/drawing/2014/main" id="{D0EB3D6C-62C8-0C45-97D0-BCDF937719F0}"/>
              </a:ext>
            </a:extLst>
          </p:cNvPr>
          <p:cNvSpPr>
            <a:spLocks noGrp="1"/>
          </p:cNvSpPr>
          <p:nvPr>
            <p:ph type="sldNum" sz="quarter" idx="12"/>
          </p:nvPr>
        </p:nvSpPr>
        <p:spPr/>
        <p:txBody>
          <a:bodyPr/>
          <a:lstStyle/>
          <a:p>
            <a:fld id="{38237106-F2ED-405E-BC33-CC3CF426205F}" type="slidenum">
              <a:rPr lang="en-US" smtClean="0"/>
              <a:pPr/>
              <a:t>10</a:t>
            </a:fld>
            <a:endParaRPr lang="en-US"/>
          </a:p>
        </p:txBody>
      </p:sp>
    </p:spTree>
    <p:extLst>
      <p:ext uri="{BB962C8B-B14F-4D97-AF65-F5344CB8AC3E}">
        <p14:creationId xmlns:p14="http://schemas.microsoft.com/office/powerpoint/2010/main" val="2000658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FCC52F2-0492-5847-9976-3842F8DF7A70}"/>
              </a:ext>
            </a:extLst>
          </p:cNvPr>
          <p:cNvSpPr>
            <a:spLocks noGrp="1"/>
          </p:cNvSpPr>
          <p:nvPr>
            <p:ph type="title"/>
          </p:nvPr>
        </p:nvSpPr>
        <p:spPr/>
        <p:txBody>
          <a:bodyPr/>
          <a:lstStyle/>
          <a:p>
            <a:r>
              <a:rPr lang="ru-RU" dirty="0" err="1"/>
              <a:t>Эмбеддинги</a:t>
            </a:r>
            <a:endParaRPr lang="ru-RU" dirty="0"/>
          </a:p>
        </p:txBody>
      </p:sp>
      <p:pic>
        <p:nvPicPr>
          <p:cNvPr id="6" name="Объект 5">
            <a:extLst>
              <a:ext uri="{FF2B5EF4-FFF2-40B4-BE49-F238E27FC236}">
                <a16:creationId xmlns:a16="http://schemas.microsoft.com/office/drawing/2014/main" id="{26021B8D-3F10-4A45-82DF-ED3E347C9546}"/>
              </a:ext>
            </a:extLst>
          </p:cNvPr>
          <p:cNvPicPr>
            <a:picLocks noGrp="1" noChangeAspect="1"/>
          </p:cNvPicPr>
          <p:nvPr>
            <p:ph idx="1"/>
          </p:nvPr>
        </p:nvPicPr>
        <p:blipFill>
          <a:blip r:embed="rId2"/>
          <a:stretch>
            <a:fillRect/>
          </a:stretch>
        </p:blipFill>
        <p:spPr>
          <a:xfrm>
            <a:off x="548922" y="1600200"/>
            <a:ext cx="8046156" cy="4525963"/>
          </a:xfrm>
        </p:spPr>
      </p:pic>
      <p:sp>
        <p:nvSpPr>
          <p:cNvPr id="4" name="Номер слайда 3">
            <a:extLst>
              <a:ext uri="{FF2B5EF4-FFF2-40B4-BE49-F238E27FC236}">
                <a16:creationId xmlns:a16="http://schemas.microsoft.com/office/drawing/2014/main" id="{E9D61C0C-E0A9-1349-A259-42F094DDAF4C}"/>
              </a:ext>
            </a:extLst>
          </p:cNvPr>
          <p:cNvSpPr>
            <a:spLocks noGrp="1"/>
          </p:cNvSpPr>
          <p:nvPr>
            <p:ph type="sldNum" sz="quarter" idx="12"/>
          </p:nvPr>
        </p:nvSpPr>
        <p:spPr/>
        <p:txBody>
          <a:bodyPr/>
          <a:lstStyle/>
          <a:p>
            <a:fld id="{38237106-F2ED-405E-BC33-CC3CF426205F}" type="slidenum">
              <a:rPr lang="en-US" smtClean="0"/>
              <a:pPr/>
              <a:t>11</a:t>
            </a:fld>
            <a:endParaRPr lang="en-US"/>
          </a:p>
        </p:txBody>
      </p:sp>
    </p:spTree>
    <p:extLst>
      <p:ext uri="{BB962C8B-B14F-4D97-AF65-F5344CB8AC3E}">
        <p14:creationId xmlns:p14="http://schemas.microsoft.com/office/powerpoint/2010/main" val="1827345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E46DFE-ECF6-D44B-A58F-DC1FA792CFE1}"/>
              </a:ext>
            </a:extLst>
          </p:cNvPr>
          <p:cNvSpPr>
            <a:spLocks noGrp="1"/>
          </p:cNvSpPr>
          <p:nvPr>
            <p:ph type="title"/>
          </p:nvPr>
        </p:nvSpPr>
        <p:spPr/>
        <p:txBody>
          <a:bodyPr/>
          <a:lstStyle/>
          <a:p>
            <a:r>
              <a:rPr lang="ru-RU" dirty="0" err="1"/>
              <a:t>Эмбеддинги</a:t>
            </a:r>
            <a:endParaRPr lang="ru-RU" dirty="0"/>
          </a:p>
        </p:txBody>
      </p:sp>
      <p:pic>
        <p:nvPicPr>
          <p:cNvPr id="6" name="Объект 5">
            <a:extLst>
              <a:ext uri="{FF2B5EF4-FFF2-40B4-BE49-F238E27FC236}">
                <a16:creationId xmlns:a16="http://schemas.microsoft.com/office/drawing/2014/main" id="{EDB7603F-2FD2-C447-8A16-D3CC247A5732}"/>
              </a:ext>
            </a:extLst>
          </p:cNvPr>
          <p:cNvPicPr>
            <a:picLocks noGrp="1" noChangeAspect="1"/>
          </p:cNvPicPr>
          <p:nvPr>
            <p:ph idx="1"/>
          </p:nvPr>
        </p:nvPicPr>
        <p:blipFill>
          <a:blip r:embed="rId2"/>
          <a:stretch>
            <a:fillRect/>
          </a:stretch>
        </p:blipFill>
        <p:spPr>
          <a:xfrm>
            <a:off x="548922" y="1600200"/>
            <a:ext cx="8046156" cy="4525963"/>
          </a:xfrm>
        </p:spPr>
      </p:pic>
      <p:sp>
        <p:nvSpPr>
          <p:cNvPr id="4" name="Номер слайда 3">
            <a:extLst>
              <a:ext uri="{FF2B5EF4-FFF2-40B4-BE49-F238E27FC236}">
                <a16:creationId xmlns:a16="http://schemas.microsoft.com/office/drawing/2014/main" id="{5445DF12-AB01-FB40-ADFD-1A382DBA66B8}"/>
              </a:ext>
            </a:extLst>
          </p:cNvPr>
          <p:cNvSpPr>
            <a:spLocks noGrp="1"/>
          </p:cNvSpPr>
          <p:nvPr>
            <p:ph type="sldNum" sz="quarter" idx="12"/>
          </p:nvPr>
        </p:nvSpPr>
        <p:spPr/>
        <p:txBody>
          <a:bodyPr/>
          <a:lstStyle/>
          <a:p>
            <a:fld id="{38237106-F2ED-405E-BC33-CC3CF426205F}" type="slidenum">
              <a:rPr lang="en-US" smtClean="0"/>
              <a:pPr/>
              <a:t>12</a:t>
            </a:fld>
            <a:endParaRPr lang="en-US"/>
          </a:p>
        </p:txBody>
      </p:sp>
    </p:spTree>
    <p:extLst>
      <p:ext uri="{BB962C8B-B14F-4D97-AF65-F5344CB8AC3E}">
        <p14:creationId xmlns:p14="http://schemas.microsoft.com/office/powerpoint/2010/main" val="2398058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EF69762-EB8C-3D4B-BAA6-51466F326E43}"/>
              </a:ext>
            </a:extLst>
          </p:cNvPr>
          <p:cNvSpPr>
            <a:spLocks noGrp="1"/>
          </p:cNvSpPr>
          <p:nvPr>
            <p:ph type="title"/>
          </p:nvPr>
        </p:nvSpPr>
        <p:spPr/>
        <p:txBody>
          <a:bodyPr/>
          <a:lstStyle/>
          <a:p>
            <a:r>
              <a:rPr lang="ru-RU" dirty="0"/>
              <a:t>Языковая модель</a:t>
            </a:r>
          </a:p>
        </p:txBody>
      </p:sp>
      <p:pic>
        <p:nvPicPr>
          <p:cNvPr id="6" name="Объект 5">
            <a:extLst>
              <a:ext uri="{FF2B5EF4-FFF2-40B4-BE49-F238E27FC236}">
                <a16:creationId xmlns:a16="http://schemas.microsoft.com/office/drawing/2014/main" id="{DDAAA4A8-5A33-BF42-BD79-66692D27EF24}"/>
              </a:ext>
            </a:extLst>
          </p:cNvPr>
          <p:cNvPicPr>
            <a:picLocks noGrp="1" noChangeAspect="1"/>
          </p:cNvPicPr>
          <p:nvPr>
            <p:ph idx="1"/>
          </p:nvPr>
        </p:nvPicPr>
        <p:blipFill>
          <a:blip r:embed="rId2"/>
          <a:stretch>
            <a:fillRect/>
          </a:stretch>
        </p:blipFill>
        <p:spPr>
          <a:xfrm>
            <a:off x="548922" y="1600200"/>
            <a:ext cx="8046156" cy="4525963"/>
          </a:xfrm>
        </p:spPr>
      </p:pic>
      <p:sp>
        <p:nvSpPr>
          <p:cNvPr id="4" name="Номер слайда 3">
            <a:extLst>
              <a:ext uri="{FF2B5EF4-FFF2-40B4-BE49-F238E27FC236}">
                <a16:creationId xmlns:a16="http://schemas.microsoft.com/office/drawing/2014/main" id="{678BE7E3-32F2-A04D-B23E-8CE0D8EFA6DB}"/>
              </a:ext>
            </a:extLst>
          </p:cNvPr>
          <p:cNvSpPr>
            <a:spLocks noGrp="1"/>
          </p:cNvSpPr>
          <p:nvPr>
            <p:ph type="sldNum" sz="quarter" idx="12"/>
          </p:nvPr>
        </p:nvSpPr>
        <p:spPr/>
        <p:txBody>
          <a:bodyPr/>
          <a:lstStyle/>
          <a:p>
            <a:fld id="{38237106-F2ED-405E-BC33-CC3CF426205F}" type="slidenum">
              <a:rPr lang="en-US" smtClean="0"/>
              <a:pPr/>
              <a:t>13</a:t>
            </a:fld>
            <a:endParaRPr lang="en-US"/>
          </a:p>
        </p:txBody>
      </p:sp>
    </p:spTree>
    <p:extLst>
      <p:ext uri="{BB962C8B-B14F-4D97-AF65-F5344CB8AC3E}">
        <p14:creationId xmlns:p14="http://schemas.microsoft.com/office/powerpoint/2010/main" val="304279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4CF20B-DA1F-A547-929F-1DCEFD462603}"/>
              </a:ext>
            </a:extLst>
          </p:cNvPr>
          <p:cNvSpPr>
            <a:spLocks noGrp="1"/>
          </p:cNvSpPr>
          <p:nvPr>
            <p:ph type="title"/>
          </p:nvPr>
        </p:nvSpPr>
        <p:spPr/>
        <p:txBody>
          <a:bodyPr/>
          <a:lstStyle/>
          <a:p>
            <a:r>
              <a:rPr lang="ru-RU" dirty="0" err="1"/>
              <a:t>Авторегрессионная</a:t>
            </a:r>
            <a:r>
              <a:rPr lang="ru-RU" dirty="0"/>
              <a:t> модель</a:t>
            </a:r>
          </a:p>
        </p:txBody>
      </p:sp>
      <p:pic>
        <p:nvPicPr>
          <p:cNvPr id="5" name="Объект 4">
            <a:extLst>
              <a:ext uri="{FF2B5EF4-FFF2-40B4-BE49-F238E27FC236}">
                <a16:creationId xmlns:a16="http://schemas.microsoft.com/office/drawing/2014/main" id="{18300357-C460-574F-AC7E-5FB2EA01B156}"/>
              </a:ext>
            </a:extLst>
          </p:cNvPr>
          <p:cNvPicPr>
            <a:picLocks noGrp="1" noChangeAspect="1"/>
          </p:cNvPicPr>
          <p:nvPr>
            <p:ph idx="1"/>
          </p:nvPr>
        </p:nvPicPr>
        <p:blipFill>
          <a:blip r:embed="rId2"/>
          <a:stretch>
            <a:fillRect/>
          </a:stretch>
        </p:blipFill>
        <p:spPr>
          <a:xfrm>
            <a:off x="1862237" y="1417638"/>
            <a:ext cx="4470400" cy="1447800"/>
          </a:xfrm>
          <a:prstGeom prst="rect">
            <a:avLst/>
          </a:prstGeom>
        </p:spPr>
      </p:pic>
      <p:sp>
        <p:nvSpPr>
          <p:cNvPr id="4" name="Номер слайда 3">
            <a:extLst>
              <a:ext uri="{FF2B5EF4-FFF2-40B4-BE49-F238E27FC236}">
                <a16:creationId xmlns:a16="http://schemas.microsoft.com/office/drawing/2014/main" id="{19683A0F-42D2-C242-A055-D72C0641C622}"/>
              </a:ext>
            </a:extLst>
          </p:cNvPr>
          <p:cNvSpPr>
            <a:spLocks noGrp="1"/>
          </p:cNvSpPr>
          <p:nvPr>
            <p:ph type="sldNum" sz="quarter" idx="12"/>
          </p:nvPr>
        </p:nvSpPr>
        <p:spPr/>
        <p:txBody>
          <a:bodyPr/>
          <a:lstStyle/>
          <a:p>
            <a:fld id="{38237106-F2ED-405E-BC33-CC3CF426205F}" type="slidenum">
              <a:rPr lang="en-US" smtClean="0"/>
              <a:pPr/>
              <a:t>14</a:t>
            </a:fld>
            <a:endParaRPr lang="en-US"/>
          </a:p>
        </p:txBody>
      </p:sp>
      <p:graphicFrame>
        <p:nvGraphicFramePr>
          <p:cNvPr id="8" name="Схема 7">
            <a:extLst>
              <a:ext uri="{FF2B5EF4-FFF2-40B4-BE49-F238E27FC236}">
                <a16:creationId xmlns:a16="http://schemas.microsoft.com/office/drawing/2014/main" id="{DAE9588F-E7F1-BD41-AFAE-5E3F43A24B0F}"/>
              </a:ext>
            </a:extLst>
          </p:cNvPr>
          <p:cNvGraphicFramePr/>
          <p:nvPr>
            <p:extLst>
              <p:ext uri="{D42A27DB-BD31-4B8C-83A1-F6EECF244321}">
                <p14:modId xmlns:p14="http://schemas.microsoft.com/office/powerpoint/2010/main" val="1088105251"/>
              </p:ext>
            </p:extLst>
          </p:nvPr>
        </p:nvGraphicFramePr>
        <p:xfrm>
          <a:off x="949124" y="3290102"/>
          <a:ext cx="7986532" cy="2867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357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AF4907-68E0-924B-B397-5B9CA305D8DC}"/>
              </a:ext>
            </a:extLst>
          </p:cNvPr>
          <p:cNvSpPr>
            <a:spLocks noGrp="1"/>
          </p:cNvSpPr>
          <p:nvPr>
            <p:ph type="title"/>
          </p:nvPr>
        </p:nvSpPr>
        <p:spPr/>
        <p:txBody>
          <a:bodyPr/>
          <a:lstStyle/>
          <a:p>
            <a:r>
              <a:rPr lang="ru-RU" dirty="0"/>
              <a:t>Триграммы</a:t>
            </a:r>
          </a:p>
        </p:txBody>
      </p:sp>
      <p:pic>
        <p:nvPicPr>
          <p:cNvPr id="6" name="Объект 5">
            <a:extLst>
              <a:ext uri="{FF2B5EF4-FFF2-40B4-BE49-F238E27FC236}">
                <a16:creationId xmlns:a16="http://schemas.microsoft.com/office/drawing/2014/main" id="{2B90A3EF-A580-5A4C-B21F-21697C0350EF}"/>
              </a:ext>
            </a:extLst>
          </p:cNvPr>
          <p:cNvPicPr>
            <a:picLocks noGrp="1" noChangeAspect="1"/>
          </p:cNvPicPr>
          <p:nvPr>
            <p:ph idx="1"/>
          </p:nvPr>
        </p:nvPicPr>
        <p:blipFill>
          <a:blip r:embed="rId2"/>
          <a:stretch>
            <a:fillRect/>
          </a:stretch>
        </p:blipFill>
        <p:spPr>
          <a:xfrm>
            <a:off x="548922" y="1600200"/>
            <a:ext cx="8046156" cy="4525963"/>
          </a:xfrm>
        </p:spPr>
      </p:pic>
      <p:sp>
        <p:nvSpPr>
          <p:cNvPr id="4" name="Номер слайда 3">
            <a:extLst>
              <a:ext uri="{FF2B5EF4-FFF2-40B4-BE49-F238E27FC236}">
                <a16:creationId xmlns:a16="http://schemas.microsoft.com/office/drawing/2014/main" id="{E100A786-6E60-8F43-B1D7-ADBFBBBEFEB5}"/>
              </a:ext>
            </a:extLst>
          </p:cNvPr>
          <p:cNvSpPr>
            <a:spLocks noGrp="1"/>
          </p:cNvSpPr>
          <p:nvPr>
            <p:ph type="sldNum" sz="quarter" idx="12"/>
          </p:nvPr>
        </p:nvSpPr>
        <p:spPr/>
        <p:txBody>
          <a:bodyPr/>
          <a:lstStyle/>
          <a:p>
            <a:fld id="{38237106-F2ED-405E-BC33-CC3CF426205F}" type="slidenum">
              <a:rPr lang="en-US" smtClean="0"/>
              <a:pPr/>
              <a:t>15</a:t>
            </a:fld>
            <a:endParaRPr lang="en-US"/>
          </a:p>
        </p:txBody>
      </p:sp>
    </p:spTree>
    <p:extLst>
      <p:ext uri="{BB962C8B-B14F-4D97-AF65-F5344CB8AC3E}">
        <p14:creationId xmlns:p14="http://schemas.microsoft.com/office/powerpoint/2010/main" val="1163934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173F77-8578-2A41-9771-7175D270B24A}"/>
              </a:ext>
            </a:extLst>
          </p:cNvPr>
          <p:cNvSpPr>
            <a:spLocks noGrp="1"/>
          </p:cNvSpPr>
          <p:nvPr>
            <p:ph type="title"/>
          </p:nvPr>
        </p:nvSpPr>
        <p:spPr/>
        <p:txBody>
          <a:bodyPr/>
          <a:lstStyle/>
          <a:p>
            <a:r>
              <a:rPr lang="ru-RU" dirty="0"/>
              <a:t>Немного точнее….</a:t>
            </a:r>
          </a:p>
        </p:txBody>
      </p:sp>
      <p:pic>
        <p:nvPicPr>
          <p:cNvPr id="6" name="Объект 5">
            <a:extLst>
              <a:ext uri="{FF2B5EF4-FFF2-40B4-BE49-F238E27FC236}">
                <a16:creationId xmlns:a16="http://schemas.microsoft.com/office/drawing/2014/main" id="{19F58D55-F89F-BA4E-8641-C071DBA80F02}"/>
              </a:ext>
            </a:extLst>
          </p:cNvPr>
          <p:cNvPicPr>
            <a:picLocks noGrp="1" noChangeAspect="1"/>
          </p:cNvPicPr>
          <p:nvPr>
            <p:ph idx="1"/>
          </p:nvPr>
        </p:nvPicPr>
        <p:blipFill>
          <a:blip r:embed="rId2"/>
          <a:stretch>
            <a:fillRect/>
          </a:stretch>
        </p:blipFill>
        <p:spPr>
          <a:xfrm>
            <a:off x="548922" y="1600200"/>
            <a:ext cx="8046156" cy="4525963"/>
          </a:xfrm>
        </p:spPr>
      </p:pic>
      <p:sp>
        <p:nvSpPr>
          <p:cNvPr id="4" name="Номер слайда 3">
            <a:extLst>
              <a:ext uri="{FF2B5EF4-FFF2-40B4-BE49-F238E27FC236}">
                <a16:creationId xmlns:a16="http://schemas.microsoft.com/office/drawing/2014/main" id="{C5119D44-D842-5843-B9E5-92302947EFF1}"/>
              </a:ext>
            </a:extLst>
          </p:cNvPr>
          <p:cNvSpPr>
            <a:spLocks noGrp="1"/>
          </p:cNvSpPr>
          <p:nvPr>
            <p:ph type="sldNum" sz="quarter" idx="12"/>
          </p:nvPr>
        </p:nvSpPr>
        <p:spPr/>
        <p:txBody>
          <a:bodyPr/>
          <a:lstStyle/>
          <a:p>
            <a:fld id="{38237106-F2ED-405E-BC33-CC3CF426205F}" type="slidenum">
              <a:rPr lang="en-US" smtClean="0"/>
              <a:pPr/>
              <a:t>16</a:t>
            </a:fld>
            <a:endParaRPr lang="en-US"/>
          </a:p>
        </p:txBody>
      </p:sp>
    </p:spTree>
    <p:extLst>
      <p:ext uri="{BB962C8B-B14F-4D97-AF65-F5344CB8AC3E}">
        <p14:creationId xmlns:p14="http://schemas.microsoft.com/office/powerpoint/2010/main" val="1171657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5D86EF-D86D-6941-BA61-6CC5DABEEC6B}"/>
              </a:ext>
            </a:extLst>
          </p:cNvPr>
          <p:cNvSpPr>
            <a:spLocks noGrp="1"/>
          </p:cNvSpPr>
          <p:nvPr>
            <p:ph type="title"/>
          </p:nvPr>
        </p:nvSpPr>
        <p:spPr>
          <a:xfrm>
            <a:off x="628650" y="249087"/>
            <a:ext cx="7886700" cy="537699"/>
          </a:xfrm>
        </p:spPr>
        <p:txBody>
          <a:bodyPr>
            <a:normAutofit fontScale="90000"/>
          </a:bodyPr>
          <a:lstStyle/>
          <a:p>
            <a:r>
              <a:rPr lang="ru-RU" dirty="0"/>
              <a:t>Рекуррентные сети</a:t>
            </a:r>
          </a:p>
        </p:txBody>
      </p:sp>
      <p:sp>
        <p:nvSpPr>
          <p:cNvPr id="3" name="Объект 2">
            <a:extLst>
              <a:ext uri="{FF2B5EF4-FFF2-40B4-BE49-F238E27FC236}">
                <a16:creationId xmlns:a16="http://schemas.microsoft.com/office/drawing/2014/main" id="{BFEE534E-87CF-5345-8AB7-1FD8600EF16F}"/>
              </a:ext>
            </a:extLst>
          </p:cNvPr>
          <p:cNvSpPr>
            <a:spLocks noGrp="1"/>
          </p:cNvSpPr>
          <p:nvPr>
            <p:ph idx="1"/>
          </p:nvPr>
        </p:nvSpPr>
        <p:spPr>
          <a:xfrm>
            <a:off x="536053" y="3486482"/>
            <a:ext cx="7886700" cy="1165124"/>
          </a:xfrm>
        </p:spPr>
        <p:txBody>
          <a:bodyPr>
            <a:normAutofit fontScale="85000" lnSpcReduction="10000"/>
          </a:bodyPr>
          <a:lstStyle/>
          <a:p>
            <a:pPr marL="0" indent="0">
              <a:buNone/>
            </a:pPr>
            <a:r>
              <a:rPr lang="ru-RU" dirty="0"/>
              <a:t>Пример: Длинная цепь элементов краткосрочной памяти (англ. </a:t>
            </a:r>
            <a:r>
              <a:rPr lang="en" dirty="0"/>
              <a:t>Long short-term memory; LSTM)</a:t>
            </a:r>
            <a:endParaRPr lang="ru-RU" dirty="0"/>
          </a:p>
        </p:txBody>
      </p:sp>
      <p:pic>
        <p:nvPicPr>
          <p:cNvPr id="4" name="Рисунок 3">
            <a:extLst>
              <a:ext uri="{FF2B5EF4-FFF2-40B4-BE49-F238E27FC236}">
                <a16:creationId xmlns:a16="http://schemas.microsoft.com/office/drawing/2014/main" id="{91B3FB15-FA62-AA4B-8267-718E25390A3D}"/>
              </a:ext>
            </a:extLst>
          </p:cNvPr>
          <p:cNvPicPr>
            <a:picLocks noChangeAspect="1"/>
          </p:cNvPicPr>
          <p:nvPr/>
        </p:nvPicPr>
        <p:blipFill>
          <a:blip r:embed="rId2"/>
          <a:stretch>
            <a:fillRect/>
          </a:stretch>
        </p:blipFill>
        <p:spPr>
          <a:xfrm>
            <a:off x="1011740" y="1757528"/>
            <a:ext cx="5715000" cy="1498600"/>
          </a:xfrm>
          <a:prstGeom prst="rect">
            <a:avLst/>
          </a:prstGeom>
        </p:spPr>
      </p:pic>
      <p:pic>
        <p:nvPicPr>
          <p:cNvPr id="6" name="Рисунок 5">
            <a:extLst>
              <a:ext uri="{FF2B5EF4-FFF2-40B4-BE49-F238E27FC236}">
                <a16:creationId xmlns:a16="http://schemas.microsoft.com/office/drawing/2014/main" id="{04DCF7ED-AD4E-2846-A6AA-A476CB2CFAA8}"/>
              </a:ext>
            </a:extLst>
          </p:cNvPr>
          <p:cNvPicPr>
            <a:picLocks noChangeAspect="1"/>
          </p:cNvPicPr>
          <p:nvPr/>
        </p:nvPicPr>
        <p:blipFill>
          <a:blip r:embed="rId3"/>
          <a:stretch>
            <a:fillRect/>
          </a:stretch>
        </p:blipFill>
        <p:spPr>
          <a:xfrm>
            <a:off x="1329240" y="4524374"/>
            <a:ext cx="5397500" cy="1968500"/>
          </a:xfrm>
          <a:prstGeom prst="rect">
            <a:avLst/>
          </a:prstGeom>
        </p:spPr>
      </p:pic>
      <p:sp>
        <p:nvSpPr>
          <p:cNvPr id="7" name="Прямоугольник 6">
            <a:extLst>
              <a:ext uri="{FF2B5EF4-FFF2-40B4-BE49-F238E27FC236}">
                <a16:creationId xmlns:a16="http://schemas.microsoft.com/office/drawing/2014/main" id="{8827E434-05F0-F44D-8A3F-20D5A03C4A3E}"/>
              </a:ext>
            </a:extLst>
          </p:cNvPr>
          <p:cNvSpPr/>
          <p:nvPr/>
        </p:nvSpPr>
        <p:spPr>
          <a:xfrm>
            <a:off x="536053" y="902825"/>
            <a:ext cx="7886700" cy="738664"/>
          </a:xfrm>
          <a:prstGeom prst="rect">
            <a:avLst/>
          </a:prstGeom>
        </p:spPr>
        <p:txBody>
          <a:bodyPr wrap="square">
            <a:spAutoFit/>
          </a:bodyPr>
          <a:lstStyle/>
          <a:p>
            <a:r>
              <a:rPr lang="ru-RU" sz="1400" dirty="0">
                <a:solidFill>
                  <a:srgbClr val="202122"/>
                </a:solidFill>
                <a:latin typeface="Arial" panose="020B0604020202020204" pitchFamily="34" charset="0"/>
              </a:rPr>
              <a:t>связи между элементами образуют направленную последовательность. Благодаря этому появляется возможность обрабатывать серии событий во времени или последовательные пространственные цепочки.</a:t>
            </a:r>
            <a:endParaRPr lang="ru-RU" sz="1400" dirty="0"/>
          </a:p>
        </p:txBody>
      </p:sp>
    </p:spTree>
    <p:extLst>
      <p:ext uri="{BB962C8B-B14F-4D97-AF65-F5344CB8AC3E}">
        <p14:creationId xmlns:p14="http://schemas.microsoft.com/office/powerpoint/2010/main" val="3452578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3D626-7194-937A-CCF1-C5BA9684BCE7}"/>
            </a:ext>
          </a:extLst>
        </p:cNvPr>
        <p:cNvGrpSpPr/>
        <p:nvPr/>
      </p:nvGrpSpPr>
      <p:grpSpPr>
        <a:xfrm>
          <a:off x="0" y="0"/>
          <a:ext cx="0" cy="0"/>
          <a:chOff x="0" y="0"/>
          <a:chExt cx="0" cy="0"/>
        </a:xfrm>
      </p:grpSpPr>
      <p:pic>
        <p:nvPicPr>
          <p:cNvPr id="43" name="Picture 42">
            <a:extLst>
              <a:ext uri="{FF2B5EF4-FFF2-40B4-BE49-F238E27FC236}">
                <a16:creationId xmlns:a16="http://schemas.microsoft.com/office/drawing/2014/main" id="{4AFA0D98-ACAC-DCAE-DC2A-4B5900272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185" y="1238250"/>
            <a:ext cx="5841630" cy="20084493"/>
          </a:xfrm>
          <a:prstGeom prst="rect">
            <a:avLst/>
          </a:prstGeom>
        </p:spPr>
      </p:pic>
      <p:cxnSp>
        <p:nvCxnSpPr>
          <p:cNvPr id="11" name="Straight Connector 10">
            <a:extLst>
              <a:ext uri="{FF2B5EF4-FFF2-40B4-BE49-F238E27FC236}">
                <a16:creationId xmlns:a16="http://schemas.microsoft.com/office/drawing/2014/main" id="{1DE3ED9B-E143-5789-6777-A128B6C84518}"/>
              </a:ext>
            </a:extLst>
          </p:cNvPr>
          <p:cNvCxnSpPr>
            <a:cxnSpLocks/>
          </p:cNvCxnSpPr>
          <p:nvPr/>
        </p:nvCxnSpPr>
        <p:spPr>
          <a:xfrm flipH="1">
            <a:off x="380718" y="1810739"/>
            <a:ext cx="364835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B9CBF1D-7921-764E-ABD3-4CC5F70D3F7B}"/>
              </a:ext>
            </a:extLst>
          </p:cNvPr>
          <p:cNvSpPr/>
          <p:nvPr/>
        </p:nvSpPr>
        <p:spPr>
          <a:xfrm>
            <a:off x="1" y="7986713"/>
            <a:ext cx="9144000" cy="4043363"/>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4" name="Group 23">
            <a:extLst>
              <a:ext uri="{FF2B5EF4-FFF2-40B4-BE49-F238E27FC236}">
                <a16:creationId xmlns:a16="http://schemas.microsoft.com/office/drawing/2014/main" id="{89BE5BEA-2ABF-B3F3-DB72-A51CD9532482}"/>
              </a:ext>
            </a:extLst>
          </p:cNvPr>
          <p:cNvGrpSpPr/>
          <p:nvPr/>
        </p:nvGrpSpPr>
        <p:grpSpPr>
          <a:xfrm rot="16200000">
            <a:off x="180585" y="7436644"/>
            <a:ext cx="1100138" cy="1100138"/>
            <a:chOff x="240780" y="733425"/>
            <a:chExt cx="1466850" cy="1466850"/>
          </a:xfrm>
        </p:grpSpPr>
        <p:pic>
          <p:nvPicPr>
            <p:cNvPr id="25" name="Graphic 24" descr="Single gear with solid fill">
              <a:extLst>
                <a:ext uri="{FF2B5EF4-FFF2-40B4-BE49-F238E27FC236}">
                  <a16:creationId xmlns:a16="http://schemas.microsoft.com/office/drawing/2014/main" id="{5EE2D044-4E3C-F5C0-0BED-638C795A7A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0780" y="733425"/>
              <a:ext cx="1466850" cy="1466850"/>
            </a:xfrm>
            <a:prstGeom prst="rect">
              <a:avLst/>
            </a:prstGeom>
          </p:spPr>
        </p:pic>
        <p:sp>
          <p:nvSpPr>
            <p:cNvPr id="26" name="Oval 25">
              <a:extLst>
                <a:ext uri="{FF2B5EF4-FFF2-40B4-BE49-F238E27FC236}">
                  <a16:creationId xmlns:a16="http://schemas.microsoft.com/office/drawing/2014/main" id="{4034CC93-3798-B642-349E-DD67BA928ABE}"/>
                </a:ext>
              </a:extLst>
            </p:cNvPr>
            <p:cNvSpPr/>
            <p:nvPr/>
          </p:nvSpPr>
          <p:spPr>
            <a:xfrm>
              <a:off x="783185" y="1275830"/>
              <a:ext cx="382040" cy="38204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8" name="Rectangle: Rounded Corners 27">
            <a:extLst>
              <a:ext uri="{FF2B5EF4-FFF2-40B4-BE49-F238E27FC236}">
                <a16:creationId xmlns:a16="http://schemas.microsoft.com/office/drawing/2014/main" id="{1CBA48B4-2D66-E663-DB21-7F527B6C2F1E}"/>
              </a:ext>
            </a:extLst>
          </p:cNvPr>
          <p:cNvSpPr/>
          <p:nvPr/>
        </p:nvSpPr>
        <p:spPr>
          <a:xfrm>
            <a:off x="585925" y="8670764"/>
            <a:ext cx="1757781" cy="458418"/>
          </a:xfrm>
          <a:prstGeom prst="roundRect">
            <a:avLst/>
          </a:prstGeom>
          <a:solidFill>
            <a:srgbClr val="26262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Pre-Transformer</a:t>
            </a:r>
          </a:p>
        </p:txBody>
      </p:sp>
      <p:sp>
        <p:nvSpPr>
          <p:cNvPr id="29" name="Rectangle: Rounded Corners 28">
            <a:extLst>
              <a:ext uri="{FF2B5EF4-FFF2-40B4-BE49-F238E27FC236}">
                <a16:creationId xmlns:a16="http://schemas.microsoft.com/office/drawing/2014/main" id="{C3B0AFF5-6EDC-7458-529D-BDD1EE34A1D7}"/>
              </a:ext>
            </a:extLst>
          </p:cNvPr>
          <p:cNvSpPr/>
          <p:nvPr/>
        </p:nvSpPr>
        <p:spPr>
          <a:xfrm>
            <a:off x="585925" y="9800351"/>
            <a:ext cx="1757781" cy="458418"/>
          </a:xfrm>
          <a:prstGeom prst="roundRect">
            <a:avLst/>
          </a:prstGeom>
          <a:solidFill>
            <a:srgbClr val="26262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Transformer</a:t>
            </a:r>
          </a:p>
        </p:txBody>
      </p:sp>
      <p:sp>
        <p:nvSpPr>
          <p:cNvPr id="30" name="Rectangle: Rounded Corners 29">
            <a:extLst>
              <a:ext uri="{FF2B5EF4-FFF2-40B4-BE49-F238E27FC236}">
                <a16:creationId xmlns:a16="http://schemas.microsoft.com/office/drawing/2014/main" id="{8B071104-9D91-B545-E074-5B7170537D20}"/>
              </a:ext>
            </a:extLst>
          </p:cNvPr>
          <p:cNvSpPr/>
          <p:nvPr/>
        </p:nvSpPr>
        <p:spPr>
          <a:xfrm>
            <a:off x="585925" y="10929938"/>
            <a:ext cx="1757781" cy="458418"/>
          </a:xfrm>
          <a:prstGeom prst="roundRect">
            <a:avLst/>
          </a:prstGeom>
          <a:solidFill>
            <a:srgbClr val="26262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Post-Transformer</a:t>
            </a:r>
          </a:p>
        </p:txBody>
      </p:sp>
      <p:sp>
        <p:nvSpPr>
          <p:cNvPr id="31" name="TextBox 30">
            <a:extLst>
              <a:ext uri="{FF2B5EF4-FFF2-40B4-BE49-F238E27FC236}">
                <a16:creationId xmlns:a16="http://schemas.microsoft.com/office/drawing/2014/main" id="{02CEBA02-24A4-26A6-5904-4FBE87DB4A0C}"/>
              </a:ext>
            </a:extLst>
          </p:cNvPr>
          <p:cNvSpPr txBox="1"/>
          <p:nvPr/>
        </p:nvSpPr>
        <p:spPr>
          <a:xfrm>
            <a:off x="2530137" y="8617461"/>
            <a:ext cx="1278383" cy="323165"/>
          </a:xfrm>
          <a:prstGeom prst="rect">
            <a:avLst/>
          </a:prstGeom>
          <a:noFill/>
        </p:spPr>
        <p:txBody>
          <a:bodyPr wrap="square" rtlCol="0">
            <a:spAutoFit/>
          </a:bodyPr>
          <a:lstStyle/>
          <a:p>
            <a:r>
              <a:rPr lang="en-US" sz="1500" b="1" dirty="0">
                <a:solidFill>
                  <a:schemeClr val="bg1"/>
                </a:solidFill>
              </a:rPr>
              <a:t>1990 - 2017</a:t>
            </a:r>
          </a:p>
        </p:txBody>
      </p:sp>
      <p:sp>
        <p:nvSpPr>
          <p:cNvPr id="32" name="TextBox 31">
            <a:extLst>
              <a:ext uri="{FF2B5EF4-FFF2-40B4-BE49-F238E27FC236}">
                <a16:creationId xmlns:a16="http://schemas.microsoft.com/office/drawing/2014/main" id="{215A9038-67A1-2B06-D42D-15394B8CD02B}"/>
              </a:ext>
            </a:extLst>
          </p:cNvPr>
          <p:cNvSpPr txBox="1"/>
          <p:nvPr/>
        </p:nvSpPr>
        <p:spPr>
          <a:xfrm>
            <a:off x="2530137" y="8917544"/>
            <a:ext cx="5499716" cy="300082"/>
          </a:xfrm>
          <a:prstGeom prst="rect">
            <a:avLst/>
          </a:prstGeom>
          <a:noFill/>
        </p:spPr>
        <p:txBody>
          <a:bodyPr wrap="square" rtlCol="0">
            <a:spAutoFit/>
          </a:bodyPr>
          <a:lstStyle/>
          <a:p>
            <a:r>
              <a:rPr lang="en-US" sz="1350" dirty="0">
                <a:solidFill>
                  <a:schemeClr val="bg1"/>
                </a:solidFill>
              </a:rPr>
              <a:t>RNN, LSTM, NMT, </a:t>
            </a:r>
            <a:r>
              <a:rPr lang="en-US" sz="1350" dirty="0" err="1">
                <a:solidFill>
                  <a:schemeClr val="bg1"/>
                </a:solidFill>
              </a:rPr>
              <a:t>ELMo</a:t>
            </a:r>
            <a:r>
              <a:rPr lang="en-US" sz="1350" dirty="0">
                <a:solidFill>
                  <a:schemeClr val="bg1"/>
                </a:solidFill>
              </a:rPr>
              <a:t> model</a:t>
            </a:r>
          </a:p>
        </p:txBody>
      </p:sp>
      <p:sp>
        <p:nvSpPr>
          <p:cNvPr id="33" name="TextBox 32">
            <a:extLst>
              <a:ext uri="{FF2B5EF4-FFF2-40B4-BE49-F238E27FC236}">
                <a16:creationId xmlns:a16="http://schemas.microsoft.com/office/drawing/2014/main" id="{EAA94B09-6B49-8D6A-C09E-BE5B0061E7E9}"/>
              </a:ext>
            </a:extLst>
          </p:cNvPr>
          <p:cNvSpPr txBox="1"/>
          <p:nvPr/>
        </p:nvSpPr>
        <p:spPr>
          <a:xfrm>
            <a:off x="2530137" y="9744611"/>
            <a:ext cx="1278383" cy="323165"/>
          </a:xfrm>
          <a:prstGeom prst="rect">
            <a:avLst/>
          </a:prstGeom>
          <a:noFill/>
        </p:spPr>
        <p:txBody>
          <a:bodyPr wrap="square" rtlCol="0">
            <a:spAutoFit/>
          </a:bodyPr>
          <a:lstStyle/>
          <a:p>
            <a:r>
              <a:rPr lang="en-US" sz="1500" b="1" dirty="0">
                <a:solidFill>
                  <a:schemeClr val="bg1"/>
                </a:solidFill>
              </a:rPr>
              <a:t>2017 - 2018</a:t>
            </a:r>
          </a:p>
        </p:txBody>
      </p:sp>
      <p:sp>
        <p:nvSpPr>
          <p:cNvPr id="34" name="TextBox 33">
            <a:extLst>
              <a:ext uri="{FF2B5EF4-FFF2-40B4-BE49-F238E27FC236}">
                <a16:creationId xmlns:a16="http://schemas.microsoft.com/office/drawing/2014/main" id="{F4BC4B57-48E0-94A2-2AD3-F583446FF1B6}"/>
              </a:ext>
            </a:extLst>
          </p:cNvPr>
          <p:cNvSpPr txBox="1"/>
          <p:nvPr/>
        </p:nvSpPr>
        <p:spPr>
          <a:xfrm>
            <a:off x="2530137" y="10044694"/>
            <a:ext cx="5499716" cy="300082"/>
          </a:xfrm>
          <a:prstGeom prst="rect">
            <a:avLst/>
          </a:prstGeom>
          <a:noFill/>
        </p:spPr>
        <p:txBody>
          <a:bodyPr wrap="square" rtlCol="0">
            <a:spAutoFit/>
          </a:bodyPr>
          <a:lstStyle/>
          <a:p>
            <a:r>
              <a:rPr lang="en-US" sz="1350" dirty="0">
                <a:solidFill>
                  <a:schemeClr val="bg1"/>
                </a:solidFill>
              </a:rPr>
              <a:t>The rise of Transformers - No specific LLMs Yet…</a:t>
            </a:r>
          </a:p>
        </p:txBody>
      </p:sp>
      <p:sp>
        <p:nvSpPr>
          <p:cNvPr id="35" name="TextBox 34">
            <a:extLst>
              <a:ext uri="{FF2B5EF4-FFF2-40B4-BE49-F238E27FC236}">
                <a16:creationId xmlns:a16="http://schemas.microsoft.com/office/drawing/2014/main" id="{8C24C6CC-1960-8EE8-6209-58920D71F39C}"/>
              </a:ext>
            </a:extLst>
          </p:cNvPr>
          <p:cNvSpPr txBox="1"/>
          <p:nvPr/>
        </p:nvSpPr>
        <p:spPr>
          <a:xfrm>
            <a:off x="2530137" y="10865103"/>
            <a:ext cx="1278383" cy="553998"/>
          </a:xfrm>
          <a:prstGeom prst="rect">
            <a:avLst/>
          </a:prstGeom>
          <a:noFill/>
        </p:spPr>
        <p:txBody>
          <a:bodyPr wrap="square" rtlCol="0">
            <a:spAutoFit/>
          </a:bodyPr>
          <a:lstStyle/>
          <a:p>
            <a:r>
              <a:rPr lang="en-US" sz="1500" b="1" dirty="0">
                <a:solidFill>
                  <a:schemeClr val="bg1"/>
                </a:solidFill>
              </a:rPr>
              <a:t>2018 - Present</a:t>
            </a:r>
          </a:p>
        </p:txBody>
      </p:sp>
      <p:sp>
        <p:nvSpPr>
          <p:cNvPr id="36" name="TextBox 35">
            <a:extLst>
              <a:ext uri="{FF2B5EF4-FFF2-40B4-BE49-F238E27FC236}">
                <a16:creationId xmlns:a16="http://schemas.microsoft.com/office/drawing/2014/main" id="{1E255C87-04A2-E7B7-A00C-A955D9573EC7}"/>
              </a:ext>
            </a:extLst>
          </p:cNvPr>
          <p:cNvSpPr txBox="1"/>
          <p:nvPr/>
        </p:nvSpPr>
        <p:spPr>
          <a:xfrm>
            <a:off x="2530137" y="11165186"/>
            <a:ext cx="5499716" cy="300082"/>
          </a:xfrm>
          <a:prstGeom prst="rect">
            <a:avLst/>
          </a:prstGeom>
          <a:noFill/>
        </p:spPr>
        <p:txBody>
          <a:bodyPr wrap="square" rtlCol="0">
            <a:spAutoFit/>
          </a:bodyPr>
          <a:lstStyle/>
          <a:p>
            <a:r>
              <a:rPr lang="en-US" sz="1350" dirty="0">
                <a:solidFill>
                  <a:schemeClr val="bg1"/>
                </a:solidFill>
              </a:rPr>
              <a:t>GPT-1, BERT – GPT-2, </a:t>
            </a:r>
            <a:r>
              <a:rPr lang="en-US" sz="1350" dirty="0" err="1">
                <a:solidFill>
                  <a:schemeClr val="bg1"/>
                </a:solidFill>
              </a:rPr>
              <a:t>XLNet</a:t>
            </a:r>
            <a:r>
              <a:rPr lang="en-US" sz="1350" dirty="0">
                <a:solidFill>
                  <a:schemeClr val="bg1"/>
                </a:solidFill>
              </a:rPr>
              <a:t> – GPT3, T5 - BLOOM, Codex, GPT-4</a:t>
            </a:r>
          </a:p>
        </p:txBody>
      </p:sp>
      <p:sp>
        <p:nvSpPr>
          <p:cNvPr id="37" name="TextBox 36">
            <a:extLst>
              <a:ext uri="{FF2B5EF4-FFF2-40B4-BE49-F238E27FC236}">
                <a16:creationId xmlns:a16="http://schemas.microsoft.com/office/drawing/2014/main" id="{1A2E75F2-9DDA-969F-5B90-70FAF6B9A48E}"/>
              </a:ext>
            </a:extLst>
          </p:cNvPr>
          <p:cNvSpPr txBox="1"/>
          <p:nvPr/>
        </p:nvSpPr>
        <p:spPr>
          <a:xfrm>
            <a:off x="5279994" y="7273900"/>
            <a:ext cx="3762568" cy="715581"/>
          </a:xfrm>
          <a:prstGeom prst="rect">
            <a:avLst/>
          </a:prstGeom>
          <a:noFill/>
        </p:spPr>
        <p:txBody>
          <a:bodyPr wrap="none" rtlCol="0">
            <a:spAutoFit/>
          </a:bodyPr>
          <a:lstStyle/>
          <a:p>
            <a:r>
              <a:rPr lang="en-US" sz="4050" dirty="0">
                <a:latin typeface="Raleway SemiBold" panose="020B0703030101060003" pitchFamily="34" charset="0"/>
              </a:rPr>
              <a:t>LLMs Timeline</a:t>
            </a:r>
          </a:p>
        </p:txBody>
      </p:sp>
      <p:sp>
        <p:nvSpPr>
          <p:cNvPr id="39" name="TextBox 38">
            <a:extLst>
              <a:ext uri="{FF2B5EF4-FFF2-40B4-BE49-F238E27FC236}">
                <a16:creationId xmlns:a16="http://schemas.microsoft.com/office/drawing/2014/main" id="{96D0C983-1CCD-BD4F-EA88-5B677C86E6EB}"/>
              </a:ext>
            </a:extLst>
          </p:cNvPr>
          <p:cNvSpPr txBox="1"/>
          <p:nvPr/>
        </p:nvSpPr>
        <p:spPr>
          <a:xfrm>
            <a:off x="295275" y="1118241"/>
            <a:ext cx="7861447" cy="715581"/>
          </a:xfrm>
          <a:prstGeom prst="rect">
            <a:avLst/>
          </a:prstGeom>
          <a:noFill/>
        </p:spPr>
        <p:txBody>
          <a:bodyPr wrap="none" rtlCol="0">
            <a:spAutoFit/>
          </a:bodyPr>
          <a:lstStyle/>
          <a:p>
            <a:r>
              <a:rPr lang="ru-RU" sz="4050" dirty="0">
                <a:latin typeface="Raleway SemiBold" panose="020B0703030101060003" pitchFamily="34" charset="0"/>
              </a:rPr>
              <a:t>Внимание - это все что нужно</a:t>
            </a:r>
            <a:endParaRPr lang="en-US" sz="4050" dirty="0">
              <a:latin typeface="Raleway SemiBold" panose="020B0703030101060003" pitchFamily="34" charset="0"/>
            </a:endParaRPr>
          </a:p>
        </p:txBody>
      </p:sp>
    </p:spTree>
    <p:extLst>
      <p:ext uri="{BB962C8B-B14F-4D97-AF65-F5344CB8AC3E}">
        <p14:creationId xmlns:p14="http://schemas.microsoft.com/office/powerpoint/2010/main" val="1455397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50B75-CD24-24A1-5F4C-233C4545059F}"/>
            </a:ext>
          </a:extLst>
        </p:cNvPr>
        <p:cNvGrpSpPr/>
        <p:nvPr/>
      </p:nvGrpSpPr>
      <p:grpSpPr>
        <a:xfrm>
          <a:off x="0" y="0"/>
          <a:ext cx="0" cy="0"/>
          <a:chOff x="0" y="0"/>
          <a:chExt cx="0" cy="0"/>
        </a:xfrm>
      </p:grpSpPr>
      <p:pic>
        <p:nvPicPr>
          <p:cNvPr id="43" name="Picture 42">
            <a:extLst>
              <a:ext uri="{FF2B5EF4-FFF2-40B4-BE49-F238E27FC236}">
                <a16:creationId xmlns:a16="http://schemas.microsoft.com/office/drawing/2014/main" id="{720D9E7A-CB11-ECA2-70B7-8F493B15C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527" y="-15281429"/>
            <a:ext cx="6310946" cy="21698079"/>
          </a:xfrm>
          <a:prstGeom prst="rect">
            <a:avLst/>
          </a:prstGeom>
        </p:spPr>
      </p:pic>
      <p:cxnSp>
        <p:nvCxnSpPr>
          <p:cNvPr id="11" name="Straight Connector 10">
            <a:extLst>
              <a:ext uri="{FF2B5EF4-FFF2-40B4-BE49-F238E27FC236}">
                <a16:creationId xmlns:a16="http://schemas.microsoft.com/office/drawing/2014/main" id="{5116AF46-BEE4-E7E1-3D15-9AE25BEFC164}"/>
              </a:ext>
            </a:extLst>
          </p:cNvPr>
          <p:cNvCxnSpPr>
            <a:cxnSpLocks/>
          </p:cNvCxnSpPr>
          <p:nvPr/>
        </p:nvCxnSpPr>
        <p:spPr>
          <a:xfrm flipH="1">
            <a:off x="380717" y="1810739"/>
            <a:ext cx="734675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9ED42B5-7E90-22B8-B31B-48CA68003DC5}"/>
              </a:ext>
            </a:extLst>
          </p:cNvPr>
          <p:cNvSpPr/>
          <p:nvPr/>
        </p:nvSpPr>
        <p:spPr>
          <a:xfrm>
            <a:off x="1" y="7986713"/>
            <a:ext cx="9144000" cy="4043363"/>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4" name="Group 23">
            <a:extLst>
              <a:ext uri="{FF2B5EF4-FFF2-40B4-BE49-F238E27FC236}">
                <a16:creationId xmlns:a16="http://schemas.microsoft.com/office/drawing/2014/main" id="{E4E86640-22FD-7D7B-E849-A9AACC70E4BE}"/>
              </a:ext>
            </a:extLst>
          </p:cNvPr>
          <p:cNvGrpSpPr/>
          <p:nvPr/>
        </p:nvGrpSpPr>
        <p:grpSpPr>
          <a:xfrm rot="16200000">
            <a:off x="180585" y="7436644"/>
            <a:ext cx="1100138" cy="1100138"/>
            <a:chOff x="240780" y="733425"/>
            <a:chExt cx="1466850" cy="1466850"/>
          </a:xfrm>
        </p:grpSpPr>
        <p:pic>
          <p:nvPicPr>
            <p:cNvPr id="25" name="Graphic 24" descr="Single gear with solid fill">
              <a:extLst>
                <a:ext uri="{FF2B5EF4-FFF2-40B4-BE49-F238E27FC236}">
                  <a16:creationId xmlns:a16="http://schemas.microsoft.com/office/drawing/2014/main" id="{C0E2CCAB-33A3-33C8-20BC-0DED75395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0780" y="733425"/>
              <a:ext cx="1466850" cy="1466850"/>
            </a:xfrm>
            <a:prstGeom prst="rect">
              <a:avLst/>
            </a:prstGeom>
          </p:spPr>
        </p:pic>
        <p:sp>
          <p:nvSpPr>
            <p:cNvPr id="26" name="Oval 25">
              <a:extLst>
                <a:ext uri="{FF2B5EF4-FFF2-40B4-BE49-F238E27FC236}">
                  <a16:creationId xmlns:a16="http://schemas.microsoft.com/office/drawing/2014/main" id="{3E320B27-1A27-A373-B8AF-D9FE94A4BD98}"/>
                </a:ext>
              </a:extLst>
            </p:cNvPr>
            <p:cNvSpPr/>
            <p:nvPr/>
          </p:nvSpPr>
          <p:spPr>
            <a:xfrm>
              <a:off x="783185" y="1275830"/>
              <a:ext cx="382040" cy="38204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8" name="Rectangle: Rounded Corners 27">
            <a:extLst>
              <a:ext uri="{FF2B5EF4-FFF2-40B4-BE49-F238E27FC236}">
                <a16:creationId xmlns:a16="http://schemas.microsoft.com/office/drawing/2014/main" id="{2E2918BA-39D4-B10B-3026-A7F1C03ED5E1}"/>
              </a:ext>
            </a:extLst>
          </p:cNvPr>
          <p:cNvSpPr/>
          <p:nvPr/>
        </p:nvSpPr>
        <p:spPr>
          <a:xfrm>
            <a:off x="585925" y="8670764"/>
            <a:ext cx="1757781" cy="458418"/>
          </a:xfrm>
          <a:prstGeom prst="roundRect">
            <a:avLst/>
          </a:prstGeom>
          <a:solidFill>
            <a:srgbClr val="26262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Pre-Transformer</a:t>
            </a:r>
          </a:p>
        </p:txBody>
      </p:sp>
      <p:sp>
        <p:nvSpPr>
          <p:cNvPr id="29" name="Rectangle: Rounded Corners 28">
            <a:extLst>
              <a:ext uri="{FF2B5EF4-FFF2-40B4-BE49-F238E27FC236}">
                <a16:creationId xmlns:a16="http://schemas.microsoft.com/office/drawing/2014/main" id="{503F15F3-6CED-D562-6FAE-A40C27026570}"/>
              </a:ext>
            </a:extLst>
          </p:cNvPr>
          <p:cNvSpPr/>
          <p:nvPr/>
        </p:nvSpPr>
        <p:spPr>
          <a:xfrm>
            <a:off x="585925" y="9800351"/>
            <a:ext cx="1757781" cy="458418"/>
          </a:xfrm>
          <a:prstGeom prst="roundRect">
            <a:avLst/>
          </a:prstGeom>
          <a:solidFill>
            <a:srgbClr val="26262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Transformer</a:t>
            </a:r>
          </a:p>
        </p:txBody>
      </p:sp>
      <p:sp>
        <p:nvSpPr>
          <p:cNvPr id="30" name="Rectangle: Rounded Corners 29">
            <a:extLst>
              <a:ext uri="{FF2B5EF4-FFF2-40B4-BE49-F238E27FC236}">
                <a16:creationId xmlns:a16="http://schemas.microsoft.com/office/drawing/2014/main" id="{ACF64460-FD18-FFB9-6330-E74DBDBAF847}"/>
              </a:ext>
            </a:extLst>
          </p:cNvPr>
          <p:cNvSpPr/>
          <p:nvPr/>
        </p:nvSpPr>
        <p:spPr>
          <a:xfrm>
            <a:off x="585925" y="10929938"/>
            <a:ext cx="1757781" cy="458418"/>
          </a:xfrm>
          <a:prstGeom prst="roundRect">
            <a:avLst/>
          </a:prstGeom>
          <a:solidFill>
            <a:srgbClr val="26262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Post-Transformer</a:t>
            </a:r>
          </a:p>
        </p:txBody>
      </p:sp>
      <p:sp>
        <p:nvSpPr>
          <p:cNvPr id="31" name="TextBox 30">
            <a:extLst>
              <a:ext uri="{FF2B5EF4-FFF2-40B4-BE49-F238E27FC236}">
                <a16:creationId xmlns:a16="http://schemas.microsoft.com/office/drawing/2014/main" id="{0A7BFE22-2A85-7F4F-2C85-9C6A0AF4C084}"/>
              </a:ext>
            </a:extLst>
          </p:cNvPr>
          <p:cNvSpPr txBox="1"/>
          <p:nvPr/>
        </p:nvSpPr>
        <p:spPr>
          <a:xfrm>
            <a:off x="2530137" y="8617461"/>
            <a:ext cx="1278383" cy="323165"/>
          </a:xfrm>
          <a:prstGeom prst="rect">
            <a:avLst/>
          </a:prstGeom>
          <a:noFill/>
        </p:spPr>
        <p:txBody>
          <a:bodyPr wrap="square" rtlCol="0">
            <a:spAutoFit/>
          </a:bodyPr>
          <a:lstStyle/>
          <a:p>
            <a:r>
              <a:rPr lang="en-US" sz="1500" b="1" dirty="0">
                <a:solidFill>
                  <a:schemeClr val="bg1"/>
                </a:solidFill>
              </a:rPr>
              <a:t>1990 - 2017</a:t>
            </a:r>
          </a:p>
        </p:txBody>
      </p:sp>
      <p:sp>
        <p:nvSpPr>
          <p:cNvPr id="32" name="TextBox 31">
            <a:extLst>
              <a:ext uri="{FF2B5EF4-FFF2-40B4-BE49-F238E27FC236}">
                <a16:creationId xmlns:a16="http://schemas.microsoft.com/office/drawing/2014/main" id="{0A1CCAA3-A19A-DBB1-8913-FFC0F262239A}"/>
              </a:ext>
            </a:extLst>
          </p:cNvPr>
          <p:cNvSpPr txBox="1"/>
          <p:nvPr/>
        </p:nvSpPr>
        <p:spPr>
          <a:xfrm>
            <a:off x="2530137" y="8917544"/>
            <a:ext cx="5499716" cy="300082"/>
          </a:xfrm>
          <a:prstGeom prst="rect">
            <a:avLst/>
          </a:prstGeom>
          <a:noFill/>
        </p:spPr>
        <p:txBody>
          <a:bodyPr wrap="square" rtlCol="0">
            <a:spAutoFit/>
          </a:bodyPr>
          <a:lstStyle/>
          <a:p>
            <a:r>
              <a:rPr lang="en-US" sz="1350" dirty="0">
                <a:solidFill>
                  <a:schemeClr val="bg1"/>
                </a:solidFill>
              </a:rPr>
              <a:t>RNN, LSTM, NMT, </a:t>
            </a:r>
            <a:r>
              <a:rPr lang="en-US" sz="1350" dirty="0" err="1">
                <a:solidFill>
                  <a:schemeClr val="bg1"/>
                </a:solidFill>
              </a:rPr>
              <a:t>ELMo</a:t>
            </a:r>
            <a:r>
              <a:rPr lang="en-US" sz="1350" dirty="0">
                <a:solidFill>
                  <a:schemeClr val="bg1"/>
                </a:solidFill>
              </a:rPr>
              <a:t> model</a:t>
            </a:r>
          </a:p>
        </p:txBody>
      </p:sp>
      <p:sp>
        <p:nvSpPr>
          <p:cNvPr id="33" name="TextBox 32">
            <a:extLst>
              <a:ext uri="{FF2B5EF4-FFF2-40B4-BE49-F238E27FC236}">
                <a16:creationId xmlns:a16="http://schemas.microsoft.com/office/drawing/2014/main" id="{BA2E8828-7FB9-4AB7-6888-25E846E9839D}"/>
              </a:ext>
            </a:extLst>
          </p:cNvPr>
          <p:cNvSpPr txBox="1"/>
          <p:nvPr/>
        </p:nvSpPr>
        <p:spPr>
          <a:xfrm>
            <a:off x="2530137" y="9744611"/>
            <a:ext cx="1278383" cy="323165"/>
          </a:xfrm>
          <a:prstGeom prst="rect">
            <a:avLst/>
          </a:prstGeom>
          <a:noFill/>
        </p:spPr>
        <p:txBody>
          <a:bodyPr wrap="square" rtlCol="0">
            <a:spAutoFit/>
          </a:bodyPr>
          <a:lstStyle/>
          <a:p>
            <a:r>
              <a:rPr lang="en-US" sz="1500" b="1" dirty="0">
                <a:solidFill>
                  <a:schemeClr val="bg1"/>
                </a:solidFill>
              </a:rPr>
              <a:t>2017 - 2018</a:t>
            </a:r>
          </a:p>
        </p:txBody>
      </p:sp>
      <p:sp>
        <p:nvSpPr>
          <p:cNvPr id="34" name="TextBox 33">
            <a:extLst>
              <a:ext uri="{FF2B5EF4-FFF2-40B4-BE49-F238E27FC236}">
                <a16:creationId xmlns:a16="http://schemas.microsoft.com/office/drawing/2014/main" id="{59982835-2CFF-902F-80F8-DB6ADEC1688E}"/>
              </a:ext>
            </a:extLst>
          </p:cNvPr>
          <p:cNvSpPr txBox="1"/>
          <p:nvPr/>
        </p:nvSpPr>
        <p:spPr>
          <a:xfrm>
            <a:off x="2530137" y="10044694"/>
            <a:ext cx="5499716" cy="300082"/>
          </a:xfrm>
          <a:prstGeom prst="rect">
            <a:avLst/>
          </a:prstGeom>
          <a:noFill/>
        </p:spPr>
        <p:txBody>
          <a:bodyPr wrap="square" rtlCol="0">
            <a:spAutoFit/>
          </a:bodyPr>
          <a:lstStyle/>
          <a:p>
            <a:r>
              <a:rPr lang="en-US" sz="1350" dirty="0">
                <a:solidFill>
                  <a:schemeClr val="bg1"/>
                </a:solidFill>
              </a:rPr>
              <a:t>The rise of Transformers - No specific LLMs Yet…</a:t>
            </a:r>
          </a:p>
        </p:txBody>
      </p:sp>
      <p:sp>
        <p:nvSpPr>
          <p:cNvPr id="35" name="TextBox 34">
            <a:extLst>
              <a:ext uri="{FF2B5EF4-FFF2-40B4-BE49-F238E27FC236}">
                <a16:creationId xmlns:a16="http://schemas.microsoft.com/office/drawing/2014/main" id="{17E5D503-C3E7-FC36-9A2C-EE2EA9D1A79D}"/>
              </a:ext>
            </a:extLst>
          </p:cNvPr>
          <p:cNvSpPr txBox="1"/>
          <p:nvPr/>
        </p:nvSpPr>
        <p:spPr>
          <a:xfrm>
            <a:off x="2530137" y="10865103"/>
            <a:ext cx="1278383" cy="553998"/>
          </a:xfrm>
          <a:prstGeom prst="rect">
            <a:avLst/>
          </a:prstGeom>
          <a:noFill/>
        </p:spPr>
        <p:txBody>
          <a:bodyPr wrap="square" rtlCol="0">
            <a:spAutoFit/>
          </a:bodyPr>
          <a:lstStyle/>
          <a:p>
            <a:r>
              <a:rPr lang="en-US" sz="1500" b="1" dirty="0">
                <a:solidFill>
                  <a:schemeClr val="bg1"/>
                </a:solidFill>
              </a:rPr>
              <a:t>2018 - Present</a:t>
            </a:r>
          </a:p>
        </p:txBody>
      </p:sp>
      <p:sp>
        <p:nvSpPr>
          <p:cNvPr id="36" name="TextBox 35">
            <a:extLst>
              <a:ext uri="{FF2B5EF4-FFF2-40B4-BE49-F238E27FC236}">
                <a16:creationId xmlns:a16="http://schemas.microsoft.com/office/drawing/2014/main" id="{0179DAAE-2A40-E9E8-00E2-06349826EDE7}"/>
              </a:ext>
            </a:extLst>
          </p:cNvPr>
          <p:cNvSpPr txBox="1"/>
          <p:nvPr/>
        </p:nvSpPr>
        <p:spPr>
          <a:xfrm>
            <a:off x="2530137" y="11165186"/>
            <a:ext cx="5499716" cy="300082"/>
          </a:xfrm>
          <a:prstGeom prst="rect">
            <a:avLst/>
          </a:prstGeom>
          <a:noFill/>
        </p:spPr>
        <p:txBody>
          <a:bodyPr wrap="square" rtlCol="0">
            <a:spAutoFit/>
          </a:bodyPr>
          <a:lstStyle/>
          <a:p>
            <a:r>
              <a:rPr lang="en-US" sz="1350" dirty="0">
                <a:solidFill>
                  <a:schemeClr val="bg1"/>
                </a:solidFill>
              </a:rPr>
              <a:t>GPT-1, BERT – GPT-2, </a:t>
            </a:r>
            <a:r>
              <a:rPr lang="en-US" sz="1350" dirty="0" err="1">
                <a:solidFill>
                  <a:schemeClr val="bg1"/>
                </a:solidFill>
              </a:rPr>
              <a:t>XLNet</a:t>
            </a:r>
            <a:r>
              <a:rPr lang="en-US" sz="1350" dirty="0">
                <a:solidFill>
                  <a:schemeClr val="bg1"/>
                </a:solidFill>
              </a:rPr>
              <a:t> – GPT3, T5 - BLOOM, Codex, GPT-4</a:t>
            </a:r>
          </a:p>
        </p:txBody>
      </p:sp>
      <p:sp>
        <p:nvSpPr>
          <p:cNvPr id="37" name="TextBox 36">
            <a:extLst>
              <a:ext uri="{FF2B5EF4-FFF2-40B4-BE49-F238E27FC236}">
                <a16:creationId xmlns:a16="http://schemas.microsoft.com/office/drawing/2014/main" id="{4CDDF8A6-15AD-6D9E-4062-E881278334BE}"/>
              </a:ext>
            </a:extLst>
          </p:cNvPr>
          <p:cNvSpPr txBox="1"/>
          <p:nvPr/>
        </p:nvSpPr>
        <p:spPr>
          <a:xfrm>
            <a:off x="5279994" y="7273900"/>
            <a:ext cx="3762568" cy="715581"/>
          </a:xfrm>
          <a:prstGeom prst="rect">
            <a:avLst/>
          </a:prstGeom>
          <a:noFill/>
        </p:spPr>
        <p:txBody>
          <a:bodyPr wrap="none" rtlCol="0">
            <a:spAutoFit/>
          </a:bodyPr>
          <a:lstStyle/>
          <a:p>
            <a:r>
              <a:rPr lang="en-US" sz="4050" dirty="0">
                <a:latin typeface="Raleway SemiBold" panose="020B0703030101060003" pitchFamily="34" charset="0"/>
              </a:rPr>
              <a:t>LLMs Timeline</a:t>
            </a:r>
          </a:p>
        </p:txBody>
      </p:sp>
      <p:sp>
        <p:nvSpPr>
          <p:cNvPr id="39" name="TextBox 38">
            <a:extLst>
              <a:ext uri="{FF2B5EF4-FFF2-40B4-BE49-F238E27FC236}">
                <a16:creationId xmlns:a16="http://schemas.microsoft.com/office/drawing/2014/main" id="{FC83C779-8DB4-496A-C22B-CA678BAB697B}"/>
              </a:ext>
            </a:extLst>
          </p:cNvPr>
          <p:cNvSpPr txBox="1"/>
          <p:nvPr/>
        </p:nvSpPr>
        <p:spPr>
          <a:xfrm>
            <a:off x="295275" y="1118241"/>
            <a:ext cx="7861447" cy="715581"/>
          </a:xfrm>
          <a:prstGeom prst="rect">
            <a:avLst/>
          </a:prstGeom>
          <a:noFill/>
        </p:spPr>
        <p:txBody>
          <a:bodyPr wrap="none" rtlCol="0">
            <a:spAutoFit/>
          </a:bodyPr>
          <a:lstStyle/>
          <a:p>
            <a:r>
              <a:rPr lang="ru-RU" sz="4050" dirty="0">
                <a:latin typeface="Raleway SemiBold" panose="020B0703030101060003" pitchFamily="34" charset="0"/>
              </a:rPr>
              <a:t>Внимание - это все что нужно</a:t>
            </a:r>
            <a:endParaRPr lang="en-US" sz="4050" dirty="0">
              <a:latin typeface="Raleway SemiBold" panose="020B0703030101060003" pitchFamily="34" charset="0"/>
            </a:endParaRPr>
          </a:p>
        </p:txBody>
      </p:sp>
    </p:spTree>
    <p:extLst>
      <p:ext uri="{BB962C8B-B14F-4D97-AF65-F5344CB8AC3E}">
        <p14:creationId xmlns:p14="http://schemas.microsoft.com/office/powerpoint/2010/main" val="739631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E0275A-6541-8A4F-B594-1AA35EC91428}"/>
              </a:ext>
            </a:extLst>
          </p:cNvPr>
          <p:cNvSpPr>
            <a:spLocks noGrp="1"/>
          </p:cNvSpPr>
          <p:nvPr>
            <p:ph type="title"/>
          </p:nvPr>
        </p:nvSpPr>
        <p:spPr/>
        <p:txBody>
          <a:bodyPr/>
          <a:lstStyle/>
          <a:p>
            <a:r>
              <a:rPr lang="ru-RU" dirty="0"/>
              <a:t>Развитие ИИ</a:t>
            </a:r>
          </a:p>
        </p:txBody>
      </p:sp>
      <p:pic>
        <p:nvPicPr>
          <p:cNvPr id="8" name="Объект 7">
            <a:extLst>
              <a:ext uri="{FF2B5EF4-FFF2-40B4-BE49-F238E27FC236}">
                <a16:creationId xmlns:a16="http://schemas.microsoft.com/office/drawing/2014/main" id="{5CB8802A-326A-5A44-8C3E-B0E2FCCC21E0}"/>
              </a:ext>
            </a:extLst>
          </p:cNvPr>
          <p:cNvPicPr>
            <a:picLocks noGrp="1" noChangeAspect="1"/>
          </p:cNvPicPr>
          <p:nvPr>
            <p:ph idx="1"/>
          </p:nvPr>
        </p:nvPicPr>
        <p:blipFill>
          <a:blip r:embed="rId2"/>
          <a:stretch>
            <a:fillRect/>
          </a:stretch>
        </p:blipFill>
        <p:spPr>
          <a:xfrm>
            <a:off x="548922" y="1600200"/>
            <a:ext cx="8046156" cy="4525963"/>
          </a:xfrm>
        </p:spPr>
      </p:pic>
      <p:sp>
        <p:nvSpPr>
          <p:cNvPr id="4" name="Номер слайда 3">
            <a:extLst>
              <a:ext uri="{FF2B5EF4-FFF2-40B4-BE49-F238E27FC236}">
                <a16:creationId xmlns:a16="http://schemas.microsoft.com/office/drawing/2014/main" id="{1D990BD8-51AB-7A46-9544-F2101A5C6D9F}"/>
              </a:ext>
            </a:extLst>
          </p:cNvPr>
          <p:cNvSpPr>
            <a:spLocks noGrp="1"/>
          </p:cNvSpPr>
          <p:nvPr>
            <p:ph type="sldNum" sz="quarter" idx="12"/>
          </p:nvPr>
        </p:nvSpPr>
        <p:spPr/>
        <p:txBody>
          <a:bodyPr/>
          <a:lstStyle/>
          <a:p>
            <a:fld id="{38237106-F2ED-405E-BC33-CC3CF426205F}" type="slidenum">
              <a:rPr lang="en-US" smtClean="0"/>
              <a:pPr/>
              <a:t>2</a:t>
            </a:fld>
            <a:endParaRPr lang="en-US"/>
          </a:p>
        </p:txBody>
      </p:sp>
    </p:spTree>
    <p:extLst>
      <p:ext uri="{BB962C8B-B14F-4D97-AF65-F5344CB8AC3E}">
        <p14:creationId xmlns:p14="http://schemas.microsoft.com/office/powerpoint/2010/main" val="146357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464DF-2AAE-8081-C85C-3196295AC363}"/>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F7A4DF37-C60E-8DC6-35CC-4A058FBB5CF1}"/>
                  </a:ext>
                </a:extLst>
              </p:cNvPr>
              <p:cNvGraphicFramePr>
                <a:graphicFrameLocks noChangeAspect="1"/>
              </p:cNvGraphicFramePr>
              <p:nvPr/>
            </p:nvGraphicFramePr>
            <p:xfrm>
              <a:off x="3762875" y="3140782"/>
              <a:ext cx="1618248" cy="1779819"/>
            </p:xfrm>
            <a:graphic>
              <a:graphicData uri="http://schemas.microsoft.com/office/drawing/2017/model3d">
                <am3d:model3d r:embed="rId2">
                  <am3d:spPr>
                    <a:xfrm>
                      <a:off x="0" y="0"/>
                      <a:ext cx="1618248" cy="1779819"/>
                    </a:xfrm>
                    <a:prstGeom prst="rect">
                      <a:avLst/>
                    </a:prstGeom>
                  </am3d:spPr>
                  <am3d:camera>
                    <am3d:pos x="0" y="0" z="66636298"/>
                    <am3d:up dx="0" dy="36000000" dz="0"/>
                    <am3d:lookAt x="0" y="0" z="0"/>
                    <am3d:perspective fov="2700000"/>
                  </am3d:camera>
                  <am3d:trans>
                    <am3d:meterPerModelUnit n="485892" d="1000000"/>
                    <am3d:preTrans dx="173128" dy="1690454" dz="-20802841"/>
                    <am3d:scale>
                      <am3d:sx n="1000000" d="1000000"/>
                      <am3d:sy n="1000000" d="1000000"/>
                      <am3d:sz n="1000000" d="1000000"/>
                    </am3d:scale>
                    <am3d:rot ax="731287" ay="36656" az="7914"/>
                    <am3d:postTrans dx="0" dy="0" dz="0"/>
                  </am3d:trans>
                  <am3d:raster rName="Office3DRenderer" rVer="16.0.8326">
                    <am3d:blip r:embed="rId3"/>
                  </am3d:raster>
                  <am3d:objViewport viewportSz="24831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F7A4DF37-C60E-8DC6-35CC-4A058FBB5CF1}"/>
                  </a:ext>
                </a:extLst>
              </p:cNvPr>
              <p:cNvPicPr>
                <a:picLocks noGrp="1" noRot="1" noChangeAspect="1" noMove="1" noResize="1" noEditPoints="1" noAdjustHandles="1" noChangeArrowheads="1" noChangeShapeType="1" noCrop="1"/>
              </p:cNvPicPr>
              <p:nvPr/>
            </p:nvPicPr>
            <p:blipFill>
              <a:blip r:embed="rId3"/>
              <a:stretch>
                <a:fillRect/>
              </a:stretch>
            </p:blipFill>
            <p:spPr>
              <a:xfrm>
                <a:off x="3762875" y="3140782"/>
                <a:ext cx="1618248" cy="1779819"/>
              </a:xfrm>
              <a:prstGeom prst="rect">
                <a:avLst/>
              </a:prstGeom>
            </p:spPr>
          </p:pic>
        </mc:Fallback>
      </mc:AlternateContent>
      <p:sp>
        <p:nvSpPr>
          <p:cNvPr id="14" name="TextBox 13">
            <a:extLst>
              <a:ext uri="{FF2B5EF4-FFF2-40B4-BE49-F238E27FC236}">
                <a16:creationId xmlns:a16="http://schemas.microsoft.com/office/drawing/2014/main" id="{95A25B79-FEC8-411E-3744-A56E18B90803}"/>
              </a:ext>
            </a:extLst>
          </p:cNvPr>
          <p:cNvSpPr txBox="1"/>
          <p:nvPr/>
        </p:nvSpPr>
        <p:spPr>
          <a:xfrm>
            <a:off x="1015760" y="1265450"/>
            <a:ext cx="7110323" cy="507831"/>
          </a:xfrm>
          <a:prstGeom prst="rect">
            <a:avLst/>
          </a:prstGeom>
          <a:noFill/>
        </p:spPr>
        <p:txBody>
          <a:bodyPr wrap="square">
            <a:spAutoFit/>
          </a:bodyPr>
          <a:lstStyle/>
          <a:p>
            <a:pPr algn="ctr" defTabSz="685800"/>
            <a:r>
              <a:rPr lang="ru-RU" sz="2700" dirty="0">
                <a:solidFill>
                  <a:prstClr val="black"/>
                </a:solidFill>
                <a:latin typeface="Raleway SemiBold" panose="020B0703030101060003" pitchFamily="34" charset="0"/>
              </a:rPr>
              <a:t>Как</a:t>
            </a:r>
            <a:r>
              <a:rPr lang="en-US" sz="2700" dirty="0">
                <a:solidFill>
                  <a:prstClr val="black"/>
                </a:solidFill>
                <a:latin typeface="Raleway SemiBold" panose="020B0703030101060003" pitchFamily="34" charset="0"/>
              </a:rPr>
              <a:t> LLMs </a:t>
            </a:r>
            <a:r>
              <a:rPr lang="ru-RU" sz="2700" dirty="0">
                <a:solidFill>
                  <a:prstClr val="black"/>
                </a:solidFill>
                <a:latin typeface="Raleway SemiBold" panose="020B0703030101060003" pitchFamily="34" charset="0"/>
              </a:rPr>
              <a:t>Работают</a:t>
            </a:r>
            <a:endParaRPr lang="en-US" sz="2700" dirty="0">
              <a:solidFill>
                <a:prstClr val="black"/>
              </a:solidFill>
              <a:latin typeface="Raleway SemiBold" panose="020B0703030101060003" pitchFamily="34" charset="0"/>
            </a:endParaRPr>
          </a:p>
        </p:txBody>
      </p:sp>
      <p:sp>
        <p:nvSpPr>
          <p:cNvPr id="15" name="TextBox 14">
            <a:extLst>
              <a:ext uri="{FF2B5EF4-FFF2-40B4-BE49-F238E27FC236}">
                <a16:creationId xmlns:a16="http://schemas.microsoft.com/office/drawing/2014/main" id="{D8D00D29-558B-3EAD-EA8D-DD3F9A79840E}"/>
              </a:ext>
            </a:extLst>
          </p:cNvPr>
          <p:cNvSpPr txBox="1"/>
          <p:nvPr/>
        </p:nvSpPr>
        <p:spPr>
          <a:xfrm>
            <a:off x="1015760" y="1886552"/>
            <a:ext cx="7110323" cy="507831"/>
          </a:xfrm>
          <a:prstGeom prst="rect">
            <a:avLst/>
          </a:prstGeom>
          <a:noFill/>
        </p:spPr>
        <p:txBody>
          <a:bodyPr wrap="square">
            <a:spAutoFit/>
          </a:bodyPr>
          <a:lstStyle/>
          <a:p>
            <a:pPr algn="ctr" defTabSz="685800"/>
            <a:r>
              <a:rPr lang="ru-RU" sz="2700" dirty="0">
                <a:solidFill>
                  <a:prstClr val="white">
                    <a:lumMod val="65000"/>
                  </a:prstClr>
                </a:solidFill>
                <a:latin typeface="Calibri" panose="020F0502020204030204"/>
              </a:rPr>
              <a:t>Предсказание следующего слова</a:t>
            </a:r>
            <a:endParaRPr lang="en-US" sz="2700" dirty="0">
              <a:solidFill>
                <a:prstClr val="white">
                  <a:lumMod val="65000"/>
                </a:prstClr>
              </a:solidFill>
              <a:latin typeface="Calibri" panose="020F0502020204030204"/>
            </a:endParaRPr>
          </a:p>
        </p:txBody>
      </p:sp>
      <p:sp>
        <p:nvSpPr>
          <p:cNvPr id="17" name="TextBox 16">
            <a:extLst>
              <a:ext uri="{FF2B5EF4-FFF2-40B4-BE49-F238E27FC236}">
                <a16:creationId xmlns:a16="http://schemas.microsoft.com/office/drawing/2014/main" id="{6C51BC5C-BA68-D744-98F1-07D8BD90BB10}"/>
              </a:ext>
            </a:extLst>
          </p:cNvPr>
          <p:cNvSpPr txBox="1"/>
          <p:nvPr/>
        </p:nvSpPr>
        <p:spPr>
          <a:xfrm>
            <a:off x="2458528" y="3949819"/>
            <a:ext cx="873425" cy="300082"/>
          </a:xfrm>
          <a:prstGeom prst="rect">
            <a:avLst/>
          </a:prstGeom>
          <a:solidFill>
            <a:schemeClr val="accent4"/>
          </a:solidFill>
        </p:spPr>
        <p:txBody>
          <a:bodyPr wrap="square" rtlCol="0">
            <a:spAutoFit/>
          </a:bodyPr>
          <a:lstStyle/>
          <a:p>
            <a:pPr algn="r" defTabSz="685800"/>
            <a:r>
              <a:rPr lang="en-US" sz="1350" dirty="0">
                <a:solidFill>
                  <a:prstClr val="black"/>
                </a:solidFill>
                <a:latin typeface="Calibri" panose="020F0502020204030204"/>
              </a:rPr>
              <a:t>INPUT</a:t>
            </a:r>
          </a:p>
        </p:txBody>
      </p:sp>
      <p:sp>
        <p:nvSpPr>
          <p:cNvPr id="18" name="TextBox 17">
            <a:extLst>
              <a:ext uri="{FF2B5EF4-FFF2-40B4-BE49-F238E27FC236}">
                <a16:creationId xmlns:a16="http://schemas.microsoft.com/office/drawing/2014/main" id="{F4E3714C-2391-04C1-545A-3FC0A34B6C3A}"/>
              </a:ext>
            </a:extLst>
          </p:cNvPr>
          <p:cNvSpPr txBox="1"/>
          <p:nvPr/>
        </p:nvSpPr>
        <p:spPr>
          <a:xfrm>
            <a:off x="5812045" y="3949819"/>
            <a:ext cx="873425" cy="300082"/>
          </a:xfrm>
          <a:prstGeom prst="rect">
            <a:avLst/>
          </a:prstGeom>
          <a:solidFill>
            <a:srgbClr val="92D050"/>
          </a:solidFill>
        </p:spPr>
        <p:txBody>
          <a:bodyPr wrap="square" rtlCol="0">
            <a:spAutoFit/>
          </a:bodyPr>
          <a:lstStyle/>
          <a:p>
            <a:pPr algn="r" defTabSz="685800"/>
            <a:r>
              <a:rPr lang="en-US" sz="1350" dirty="0">
                <a:solidFill>
                  <a:prstClr val="black"/>
                </a:solidFill>
                <a:latin typeface="Calibri" panose="020F0502020204030204"/>
              </a:rPr>
              <a:t>OUTPUT</a:t>
            </a:r>
          </a:p>
        </p:txBody>
      </p:sp>
      <p:sp>
        <p:nvSpPr>
          <p:cNvPr id="2" name="TextBox 1">
            <a:extLst>
              <a:ext uri="{FF2B5EF4-FFF2-40B4-BE49-F238E27FC236}">
                <a16:creationId xmlns:a16="http://schemas.microsoft.com/office/drawing/2014/main" id="{3B1A4A12-A8E6-4849-B182-004B152E6942}"/>
              </a:ext>
            </a:extLst>
          </p:cNvPr>
          <p:cNvSpPr txBox="1"/>
          <p:nvPr/>
        </p:nvSpPr>
        <p:spPr>
          <a:xfrm>
            <a:off x="1015760" y="5775767"/>
            <a:ext cx="6716129" cy="369332"/>
          </a:xfrm>
          <a:prstGeom prst="rect">
            <a:avLst/>
          </a:prstGeom>
          <a:noFill/>
        </p:spPr>
        <p:txBody>
          <a:bodyPr wrap="square" rtlCol="0">
            <a:spAutoFit/>
          </a:bodyPr>
          <a:lstStyle/>
          <a:p>
            <a:r>
              <a:rPr lang="ru-RU" dirty="0" err="1"/>
              <a:t>L</a:t>
            </a:r>
            <a:r>
              <a:rPr lang="en-US" dirty="0"/>
              <a:t>LM - </a:t>
            </a:r>
            <a:r>
              <a:rPr lang="ru-RU" dirty="0"/>
              <a:t>большая языковая модель</a:t>
            </a:r>
          </a:p>
        </p:txBody>
      </p:sp>
    </p:spTree>
    <p:extLst>
      <p:ext uri="{BB962C8B-B14F-4D97-AF65-F5344CB8AC3E}">
        <p14:creationId xmlns:p14="http://schemas.microsoft.com/office/powerpoint/2010/main" val="1550276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BE83B-9781-249D-8DBC-1A7A0DD2B44E}"/>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4D7E9294-6CC4-A7F8-8D8D-3988E6F160F6}"/>
                  </a:ext>
                </a:extLst>
              </p:cNvPr>
              <p:cNvGraphicFramePr>
                <a:graphicFrameLocks noChangeAspect="1"/>
              </p:cNvGraphicFramePr>
              <p:nvPr/>
            </p:nvGraphicFramePr>
            <p:xfrm>
              <a:off x="3754729" y="3042115"/>
              <a:ext cx="1634540" cy="1977152"/>
            </p:xfrm>
            <a:graphic>
              <a:graphicData uri="http://schemas.microsoft.com/office/drawing/2017/model3d">
                <am3d:model3d r:embed="rId2">
                  <am3d:spPr>
                    <a:xfrm>
                      <a:off x="0" y="0"/>
                      <a:ext cx="1634540" cy="1977152"/>
                    </a:xfrm>
                    <a:prstGeom prst="rect">
                      <a:avLst/>
                    </a:prstGeom>
                  </am3d:spPr>
                  <am3d:camera>
                    <am3d:pos x="0" y="0" z="66636298"/>
                    <am3d:up dx="0" dy="36000000" dz="0"/>
                    <am3d:lookAt x="0" y="0" z="0"/>
                    <am3d:perspective fov="2700000"/>
                  </am3d:camera>
                  <am3d:trans>
                    <am3d:meterPerModelUnit n="485892" d="1000000"/>
                    <am3d:preTrans dx="173128" dy="1690454" dz="-20802841"/>
                    <am3d:scale>
                      <am3d:sx n="1000000" d="1000000"/>
                      <am3d:sy n="1000000" d="1000000"/>
                      <am3d:sz n="1000000" d="1000000"/>
                    </am3d:scale>
                    <am3d:rot ax="817970" ay="-2040042" az="-463421"/>
                    <am3d:postTrans dx="0" dy="0" dz="0"/>
                  </am3d:trans>
                  <am3d:raster rName="Office3DRenderer" rVer="16.0.8326">
                    <am3d:blip r:embed="rId3"/>
                  </am3d:raster>
                  <am3d:objViewport viewportSz="24727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4D7E9294-6CC4-A7F8-8D8D-3988E6F160F6}"/>
                  </a:ext>
                </a:extLst>
              </p:cNvPr>
              <p:cNvPicPr>
                <a:picLocks noGrp="1" noRot="1" noChangeAspect="1" noMove="1" noResize="1" noEditPoints="1" noAdjustHandles="1" noChangeArrowheads="1" noChangeShapeType="1" noCrop="1"/>
              </p:cNvPicPr>
              <p:nvPr/>
            </p:nvPicPr>
            <p:blipFill>
              <a:blip r:embed="rId3"/>
              <a:stretch>
                <a:fillRect/>
              </a:stretch>
            </p:blipFill>
            <p:spPr>
              <a:xfrm>
                <a:off x="3754729" y="3042115"/>
                <a:ext cx="1634540" cy="1977152"/>
              </a:xfrm>
              <a:prstGeom prst="rect">
                <a:avLst/>
              </a:prstGeom>
            </p:spPr>
          </p:pic>
        </mc:Fallback>
      </mc:AlternateContent>
      <p:sp>
        <p:nvSpPr>
          <p:cNvPr id="14" name="TextBox 13">
            <a:extLst>
              <a:ext uri="{FF2B5EF4-FFF2-40B4-BE49-F238E27FC236}">
                <a16:creationId xmlns:a16="http://schemas.microsoft.com/office/drawing/2014/main" id="{DC5349E2-2F76-C687-7B53-B0EE11E65590}"/>
              </a:ext>
            </a:extLst>
          </p:cNvPr>
          <p:cNvSpPr txBox="1"/>
          <p:nvPr/>
        </p:nvSpPr>
        <p:spPr>
          <a:xfrm>
            <a:off x="1015760" y="1265450"/>
            <a:ext cx="7110323" cy="507831"/>
          </a:xfrm>
          <a:prstGeom prst="rect">
            <a:avLst/>
          </a:prstGeom>
          <a:noFill/>
        </p:spPr>
        <p:txBody>
          <a:bodyPr wrap="square">
            <a:spAutoFit/>
          </a:bodyPr>
          <a:lstStyle/>
          <a:p>
            <a:pPr algn="ctr" defTabSz="685800"/>
            <a:r>
              <a:rPr lang="ru-RU" sz="2700" dirty="0">
                <a:solidFill>
                  <a:prstClr val="black"/>
                </a:solidFill>
                <a:latin typeface="Raleway SemiBold" panose="020B0703030101060003" pitchFamily="34" charset="0"/>
              </a:rPr>
              <a:t>Как</a:t>
            </a:r>
            <a:r>
              <a:rPr lang="en-US" sz="2700" dirty="0">
                <a:solidFill>
                  <a:prstClr val="black"/>
                </a:solidFill>
                <a:latin typeface="Raleway SemiBold" panose="020B0703030101060003" pitchFamily="34" charset="0"/>
              </a:rPr>
              <a:t> LLMs </a:t>
            </a:r>
            <a:r>
              <a:rPr lang="ru-RU" sz="2700" dirty="0">
                <a:solidFill>
                  <a:prstClr val="black"/>
                </a:solidFill>
                <a:latin typeface="Raleway SemiBold" panose="020B0703030101060003" pitchFamily="34" charset="0"/>
              </a:rPr>
              <a:t>Работают</a:t>
            </a:r>
            <a:endParaRPr lang="en-US" sz="2700" dirty="0">
              <a:solidFill>
                <a:prstClr val="black"/>
              </a:solidFill>
              <a:latin typeface="Raleway SemiBold" panose="020B0703030101060003" pitchFamily="34" charset="0"/>
            </a:endParaRPr>
          </a:p>
        </p:txBody>
      </p:sp>
      <p:sp>
        <p:nvSpPr>
          <p:cNvPr id="15" name="TextBox 14">
            <a:extLst>
              <a:ext uri="{FF2B5EF4-FFF2-40B4-BE49-F238E27FC236}">
                <a16:creationId xmlns:a16="http://schemas.microsoft.com/office/drawing/2014/main" id="{116526B3-8104-F26E-87A9-E37D73CA54C5}"/>
              </a:ext>
            </a:extLst>
          </p:cNvPr>
          <p:cNvSpPr txBox="1"/>
          <p:nvPr/>
        </p:nvSpPr>
        <p:spPr>
          <a:xfrm>
            <a:off x="1015760" y="1886552"/>
            <a:ext cx="7110323" cy="507831"/>
          </a:xfrm>
          <a:prstGeom prst="rect">
            <a:avLst/>
          </a:prstGeom>
          <a:noFill/>
        </p:spPr>
        <p:txBody>
          <a:bodyPr wrap="square">
            <a:spAutoFit/>
          </a:bodyPr>
          <a:lstStyle/>
          <a:p>
            <a:pPr algn="ctr" defTabSz="685800"/>
            <a:r>
              <a:rPr lang="ru-RU" sz="2700" dirty="0">
                <a:solidFill>
                  <a:prstClr val="white">
                    <a:lumMod val="65000"/>
                  </a:prstClr>
                </a:solidFill>
                <a:latin typeface="Calibri" panose="020F0502020204030204"/>
              </a:rPr>
              <a:t>Предсказание следующего слова</a:t>
            </a:r>
            <a:endParaRPr lang="en-US" sz="2700" dirty="0">
              <a:solidFill>
                <a:prstClr val="white">
                  <a:lumMod val="65000"/>
                </a:prstClr>
              </a:solidFill>
              <a:latin typeface="Calibri" panose="020F0502020204030204"/>
            </a:endParaRPr>
          </a:p>
        </p:txBody>
      </p:sp>
      <p:sp>
        <p:nvSpPr>
          <p:cNvPr id="17" name="TextBox 16">
            <a:extLst>
              <a:ext uri="{FF2B5EF4-FFF2-40B4-BE49-F238E27FC236}">
                <a16:creationId xmlns:a16="http://schemas.microsoft.com/office/drawing/2014/main" id="{21815AF8-DC15-AE45-DE86-2E9BD4AC468F}"/>
              </a:ext>
            </a:extLst>
          </p:cNvPr>
          <p:cNvSpPr txBox="1"/>
          <p:nvPr/>
        </p:nvSpPr>
        <p:spPr>
          <a:xfrm>
            <a:off x="2245024" y="3949819"/>
            <a:ext cx="1086928" cy="507831"/>
          </a:xfrm>
          <a:prstGeom prst="rect">
            <a:avLst/>
          </a:prstGeom>
          <a:solidFill>
            <a:schemeClr val="accent4"/>
          </a:solidFill>
        </p:spPr>
        <p:txBody>
          <a:bodyPr wrap="square" rtlCol="0">
            <a:spAutoFit/>
          </a:bodyPr>
          <a:lstStyle/>
          <a:p>
            <a:pPr algn="r" defTabSz="685800"/>
            <a:r>
              <a:rPr lang="en-US" sz="1350" dirty="0">
                <a:solidFill>
                  <a:prstClr val="black"/>
                </a:solidFill>
                <a:latin typeface="Calibri" panose="020F0502020204030204"/>
              </a:rPr>
              <a:t>The Car is ----</a:t>
            </a:r>
          </a:p>
        </p:txBody>
      </p:sp>
    </p:spTree>
    <p:extLst>
      <p:ext uri="{BB962C8B-B14F-4D97-AF65-F5344CB8AC3E}">
        <p14:creationId xmlns:p14="http://schemas.microsoft.com/office/powerpoint/2010/main" val="1439806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75121-9495-9150-FBFD-48E6704932B5}"/>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87952162-9732-7563-BFEC-4A5E8B3A704E}"/>
                  </a:ext>
                </a:extLst>
              </p:cNvPr>
              <p:cNvGraphicFramePr>
                <a:graphicFrameLocks noChangeAspect="1"/>
              </p:cNvGraphicFramePr>
              <p:nvPr/>
            </p:nvGraphicFramePr>
            <p:xfrm>
              <a:off x="3811830" y="3034977"/>
              <a:ext cx="1520338" cy="1991428"/>
            </p:xfrm>
            <a:graphic>
              <a:graphicData uri="http://schemas.microsoft.com/office/drawing/2017/model3d">
                <am3d:model3d r:embed="rId2">
                  <am3d:spPr>
                    <a:xfrm>
                      <a:off x="0" y="0"/>
                      <a:ext cx="1520338" cy="1991428"/>
                    </a:xfrm>
                    <a:prstGeom prst="rect">
                      <a:avLst/>
                    </a:prstGeom>
                  </am3d:spPr>
                  <am3d:camera>
                    <am3d:pos x="0" y="0" z="66636298"/>
                    <am3d:up dx="0" dy="36000000" dz="0"/>
                    <am3d:lookAt x="0" y="0" z="0"/>
                    <am3d:perspective fov="2700000"/>
                  </am3d:camera>
                  <am3d:trans>
                    <am3d:meterPerModelUnit n="485892" d="1000000"/>
                    <am3d:preTrans dx="173128" dy="1690454" dz="-20802841"/>
                    <am3d:scale>
                      <am3d:sx n="1000000" d="1000000"/>
                      <am3d:sy n="1000000" d="1000000"/>
                      <am3d:sz n="1000000" d="1000000"/>
                    </am3d:scale>
                    <am3d:rot ax="906634" ay="2486762" az="607999"/>
                    <am3d:postTrans dx="0" dy="0" dz="0"/>
                  </am3d:trans>
                  <am3d:raster rName="Office3DRenderer" rVer="16.0.8326">
                    <am3d:blip r:embed="rId3"/>
                  </am3d:raster>
                  <am3d:objViewport viewportSz="24470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87952162-9732-7563-BFEC-4A5E8B3A704E}"/>
                  </a:ext>
                </a:extLst>
              </p:cNvPr>
              <p:cNvPicPr>
                <a:picLocks noGrp="1" noRot="1" noChangeAspect="1" noMove="1" noResize="1" noEditPoints="1" noAdjustHandles="1" noChangeArrowheads="1" noChangeShapeType="1" noCrop="1"/>
              </p:cNvPicPr>
              <p:nvPr/>
            </p:nvPicPr>
            <p:blipFill>
              <a:blip r:embed="rId3"/>
              <a:stretch>
                <a:fillRect/>
              </a:stretch>
            </p:blipFill>
            <p:spPr>
              <a:xfrm>
                <a:off x="3811830" y="3034977"/>
                <a:ext cx="1520338" cy="1991428"/>
              </a:xfrm>
              <a:prstGeom prst="rect">
                <a:avLst/>
              </a:prstGeom>
            </p:spPr>
          </p:pic>
        </mc:Fallback>
      </mc:AlternateContent>
      <p:sp>
        <p:nvSpPr>
          <p:cNvPr id="14" name="TextBox 13">
            <a:extLst>
              <a:ext uri="{FF2B5EF4-FFF2-40B4-BE49-F238E27FC236}">
                <a16:creationId xmlns:a16="http://schemas.microsoft.com/office/drawing/2014/main" id="{95BA7B18-D5CB-063C-EDB1-3B576969B67A}"/>
              </a:ext>
            </a:extLst>
          </p:cNvPr>
          <p:cNvSpPr txBox="1"/>
          <p:nvPr/>
        </p:nvSpPr>
        <p:spPr>
          <a:xfrm>
            <a:off x="1015760" y="1265450"/>
            <a:ext cx="7110323" cy="507831"/>
          </a:xfrm>
          <a:prstGeom prst="rect">
            <a:avLst/>
          </a:prstGeom>
          <a:noFill/>
        </p:spPr>
        <p:txBody>
          <a:bodyPr wrap="square">
            <a:spAutoFit/>
          </a:bodyPr>
          <a:lstStyle/>
          <a:p>
            <a:pPr algn="ctr" defTabSz="685800"/>
            <a:r>
              <a:rPr lang="ru-RU" sz="2700" dirty="0">
                <a:solidFill>
                  <a:prstClr val="black"/>
                </a:solidFill>
                <a:latin typeface="Raleway SemiBold" panose="020B0703030101060003" pitchFamily="34" charset="0"/>
              </a:rPr>
              <a:t>Как</a:t>
            </a:r>
            <a:r>
              <a:rPr lang="en-US" sz="2700" dirty="0">
                <a:solidFill>
                  <a:prstClr val="black"/>
                </a:solidFill>
                <a:latin typeface="Raleway SemiBold" panose="020B0703030101060003" pitchFamily="34" charset="0"/>
              </a:rPr>
              <a:t> LLMs </a:t>
            </a:r>
            <a:r>
              <a:rPr lang="ru-RU" sz="2700" dirty="0">
                <a:solidFill>
                  <a:prstClr val="black"/>
                </a:solidFill>
                <a:latin typeface="Raleway SemiBold" panose="020B0703030101060003" pitchFamily="34" charset="0"/>
              </a:rPr>
              <a:t>Работают</a:t>
            </a:r>
            <a:endParaRPr lang="en-US" sz="2700" dirty="0">
              <a:solidFill>
                <a:prstClr val="black"/>
              </a:solidFill>
              <a:latin typeface="Raleway SemiBold" panose="020B0703030101060003" pitchFamily="34" charset="0"/>
            </a:endParaRPr>
          </a:p>
        </p:txBody>
      </p:sp>
      <p:sp>
        <p:nvSpPr>
          <p:cNvPr id="15" name="TextBox 14">
            <a:extLst>
              <a:ext uri="{FF2B5EF4-FFF2-40B4-BE49-F238E27FC236}">
                <a16:creationId xmlns:a16="http://schemas.microsoft.com/office/drawing/2014/main" id="{0C03ED62-1713-3B6F-E7A9-42DB8FA8EE6F}"/>
              </a:ext>
            </a:extLst>
          </p:cNvPr>
          <p:cNvSpPr txBox="1"/>
          <p:nvPr/>
        </p:nvSpPr>
        <p:spPr>
          <a:xfrm>
            <a:off x="1015760" y="1886552"/>
            <a:ext cx="7110323" cy="507831"/>
          </a:xfrm>
          <a:prstGeom prst="rect">
            <a:avLst/>
          </a:prstGeom>
          <a:noFill/>
        </p:spPr>
        <p:txBody>
          <a:bodyPr wrap="square">
            <a:spAutoFit/>
          </a:bodyPr>
          <a:lstStyle/>
          <a:p>
            <a:pPr algn="ctr" defTabSz="685800"/>
            <a:r>
              <a:rPr lang="ru-RU" sz="2700" dirty="0">
                <a:solidFill>
                  <a:prstClr val="white">
                    <a:lumMod val="65000"/>
                  </a:prstClr>
                </a:solidFill>
                <a:latin typeface="Calibri" panose="020F0502020204030204"/>
              </a:rPr>
              <a:t>Предсказание следующего слова</a:t>
            </a:r>
            <a:endParaRPr lang="en-US" sz="2700" dirty="0">
              <a:solidFill>
                <a:prstClr val="white">
                  <a:lumMod val="65000"/>
                </a:prstClr>
              </a:solidFill>
              <a:latin typeface="Calibri" panose="020F0502020204030204"/>
            </a:endParaRPr>
          </a:p>
        </p:txBody>
      </p:sp>
      <p:sp>
        <p:nvSpPr>
          <p:cNvPr id="17" name="TextBox 16">
            <a:extLst>
              <a:ext uri="{FF2B5EF4-FFF2-40B4-BE49-F238E27FC236}">
                <a16:creationId xmlns:a16="http://schemas.microsoft.com/office/drawing/2014/main" id="{196CD9D0-BD35-50AA-83DD-99CBBB6F6AC2}"/>
              </a:ext>
            </a:extLst>
          </p:cNvPr>
          <p:cNvSpPr txBox="1"/>
          <p:nvPr/>
        </p:nvSpPr>
        <p:spPr>
          <a:xfrm>
            <a:off x="2245024" y="3949819"/>
            <a:ext cx="1086928" cy="507831"/>
          </a:xfrm>
          <a:prstGeom prst="rect">
            <a:avLst/>
          </a:prstGeom>
          <a:solidFill>
            <a:schemeClr val="accent4"/>
          </a:solidFill>
        </p:spPr>
        <p:txBody>
          <a:bodyPr wrap="square" rtlCol="0">
            <a:spAutoFit/>
          </a:bodyPr>
          <a:lstStyle/>
          <a:p>
            <a:pPr algn="r" defTabSz="685800"/>
            <a:r>
              <a:rPr lang="en-US" sz="1350" dirty="0">
                <a:solidFill>
                  <a:prstClr val="black"/>
                </a:solidFill>
                <a:latin typeface="Calibri" panose="020F0502020204030204"/>
              </a:rPr>
              <a:t>The Car is ----</a:t>
            </a:r>
          </a:p>
        </p:txBody>
      </p:sp>
      <p:sp>
        <p:nvSpPr>
          <p:cNvPr id="18" name="TextBox 17">
            <a:extLst>
              <a:ext uri="{FF2B5EF4-FFF2-40B4-BE49-F238E27FC236}">
                <a16:creationId xmlns:a16="http://schemas.microsoft.com/office/drawing/2014/main" id="{9B1D1333-6B88-4ED6-4108-438C25474005}"/>
              </a:ext>
            </a:extLst>
          </p:cNvPr>
          <p:cNvSpPr txBox="1"/>
          <p:nvPr/>
        </p:nvSpPr>
        <p:spPr>
          <a:xfrm>
            <a:off x="5812045" y="3949819"/>
            <a:ext cx="424853" cy="507831"/>
          </a:xfrm>
          <a:prstGeom prst="rect">
            <a:avLst/>
          </a:prstGeom>
          <a:solidFill>
            <a:srgbClr val="92D050"/>
          </a:solidFill>
        </p:spPr>
        <p:txBody>
          <a:bodyPr wrap="square" rtlCol="0">
            <a:spAutoFit/>
          </a:bodyPr>
          <a:lstStyle/>
          <a:p>
            <a:pPr algn="r" defTabSz="685800"/>
            <a:r>
              <a:rPr lang="en-US" sz="1350" dirty="0">
                <a:solidFill>
                  <a:prstClr val="black"/>
                </a:solidFill>
                <a:latin typeface="Calibri" panose="020F0502020204030204"/>
              </a:rPr>
              <a:t>Red</a:t>
            </a:r>
          </a:p>
        </p:txBody>
      </p:sp>
    </p:spTree>
    <p:extLst>
      <p:ext uri="{BB962C8B-B14F-4D97-AF65-F5344CB8AC3E}">
        <p14:creationId xmlns:p14="http://schemas.microsoft.com/office/powerpoint/2010/main" val="2510065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88A8E-DDBE-962D-6DAD-4CCCB2E1A43A}"/>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7436A2B8-0FBD-13A4-99D9-D324F2793E5A}"/>
              </a:ext>
            </a:extLst>
          </p:cNvPr>
          <p:cNvSpPr txBox="1"/>
          <p:nvPr/>
        </p:nvSpPr>
        <p:spPr>
          <a:xfrm>
            <a:off x="2907099" y="3949819"/>
            <a:ext cx="424853" cy="507831"/>
          </a:xfrm>
          <a:prstGeom prst="rect">
            <a:avLst/>
          </a:prstGeom>
          <a:solidFill>
            <a:srgbClr val="92D050"/>
          </a:solidFill>
        </p:spPr>
        <p:txBody>
          <a:bodyPr wrap="square" rtlCol="0">
            <a:spAutoFit/>
          </a:bodyPr>
          <a:lstStyle/>
          <a:p>
            <a:pPr algn="r" defTabSz="685800"/>
            <a:r>
              <a:rPr lang="en-US" sz="1350" dirty="0">
                <a:solidFill>
                  <a:prstClr val="black"/>
                </a:solidFill>
                <a:latin typeface="Calibri" panose="020F0502020204030204"/>
              </a:rPr>
              <a:t>Red</a:t>
            </a:r>
          </a:p>
        </p:txBody>
      </p:sp>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67C92347-C549-E3AB-83C6-F4D63A48A4DE}"/>
                  </a:ext>
                </a:extLst>
              </p:cNvPr>
              <p:cNvGraphicFramePr>
                <a:graphicFrameLocks noChangeAspect="1"/>
              </p:cNvGraphicFramePr>
              <p:nvPr/>
            </p:nvGraphicFramePr>
            <p:xfrm>
              <a:off x="3762875" y="3140782"/>
              <a:ext cx="1618248" cy="1779819"/>
            </p:xfrm>
            <a:graphic>
              <a:graphicData uri="http://schemas.microsoft.com/office/drawing/2017/model3d">
                <am3d:model3d r:embed="rId2">
                  <am3d:spPr>
                    <a:xfrm>
                      <a:off x="0" y="0"/>
                      <a:ext cx="1618248" cy="1779819"/>
                    </a:xfrm>
                    <a:prstGeom prst="rect">
                      <a:avLst/>
                    </a:prstGeom>
                  </am3d:spPr>
                  <am3d:camera>
                    <am3d:pos x="0" y="0" z="66636298"/>
                    <am3d:up dx="0" dy="36000000" dz="0"/>
                    <am3d:lookAt x="0" y="0" z="0"/>
                    <am3d:perspective fov="2700000"/>
                  </am3d:camera>
                  <am3d:trans>
                    <am3d:meterPerModelUnit n="485892" d="1000000"/>
                    <am3d:preTrans dx="173128" dy="1690454" dz="-20802841"/>
                    <am3d:scale>
                      <am3d:sx n="1000000" d="1000000"/>
                      <am3d:sy n="1000000" d="1000000"/>
                      <am3d:sz n="1000000" d="1000000"/>
                    </am3d:scale>
                    <am3d:rot ax="731287" ay="36656" az="7914"/>
                    <am3d:postTrans dx="0" dy="0" dz="0"/>
                  </am3d:trans>
                  <am3d:raster rName="Office3DRenderer" rVer="16.0.8326">
                    <am3d:blip r:embed="rId3"/>
                  </am3d:raster>
                  <am3d:objViewport viewportSz="24831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67C92347-C549-E3AB-83C6-F4D63A48A4DE}"/>
                  </a:ext>
                </a:extLst>
              </p:cNvPr>
              <p:cNvPicPr>
                <a:picLocks noGrp="1" noRot="1" noChangeAspect="1" noMove="1" noResize="1" noEditPoints="1" noAdjustHandles="1" noChangeArrowheads="1" noChangeShapeType="1" noCrop="1"/>
              </p:cNvPicPr>
              <p:nvPr/>
            </p:nvPicPr>
            <p:blipFill>
              <a:blip r:embed="rId3"/>
              <a:stretch>
                <a:fillRect/>
              </a:stretch>
            </p:blipFill>
            <p:spPr>
              <a:xfrm>
                <a:off x="3762875" y="3140782"/>
                <a:ext cx="1618248" cy="1779819"/>
              </a:xfrm>
              <a:prstGeom prst="rect">
                <a:avLst/>
              </a:prstGeom>
            </p:spPr>
          </p:pic>
        </mc:Fallback>
      </mc:AlternateContent>
      <p:sp>
        <p:nvSpPr>
          <p:cNvPr id="14" name="TextBox 13">
            <a:extLst>
              <a:ext uri="{FF2B5EF4-FFF2-40B4-BE49-F238E27FC236}">
                <a16:creationId xmlns:a16="http://schemas.microsoft.com/office/drawing/2014/main" id="{280DE9A3-4A82-AA64-A539-CE81BF15ADEE}"/>
              </a:ext>
            </a:extLst>
          </p:cNvPr>
          <p:cNvSpPr txBox="1"/>
          <p:nvPr/>
        </p:nvSpPr>
        <p:spPr>
          <a:xfrm>
            <a:off x="1015760" y="1265450"/>
            <a:ext cx="7110323" cy="507831"/>
          </a:xfrm>
          <a:prstGeom prst="rect">
            <a:avLst/>
          </a:prstGeom>
          <a:noFill/>
        </p:spPr>
        <p:txBody>
          <a:bodyPr wrap="square">
            <a:spAutoFit/>
          </a:bodyPr>
          <a:lstStyle/>
          <a:p>
            <a:pPr algn="ctr" defTabSz="685800"/>
            <a:r>
              <a:rPr lang="ru-RU" sz="2700" dirty="0">
                <a:solidFill>
                  <a:prstClr val="black"/>
                </a:solidFill>
                <a:latin typeface="Raleway SemiBold" panose="020B0703030101060003" pitchFamily="34" charset="0"/>
              </a:rPr>
              <a:t>Как</a:t>
            </a:r>
            <a:r>
              <a:rPr lang="en-US" sz="2700" dirty="0">
                <a:solidFill>
                  <a:prstClr val="black"/>
                </a:solidFill>
                <a:latin typeface="Raleway SemiBold" panose="020B0703030101060003" pitchFamily="34" charset="0"/>
              </a:rPr>
              <a:t> LLMs </a:t>
            </a:r>
            <a:r>
              <a:rPr lang="ru-RU" sz="2700" dirty="0">
                <a:solidFill>
                  <a:prstClr val="black"/>
                </a:solidFill>
                <a:latin typeface="Raleway SemiBold" panose="020B0703030101060003" pitchFamily="34" charset="0"/>
              </a:rPr>
              <a:t>Работают</a:t>
            </a:r>
            <a:endParaRPr lang="en-US" sz="2700" dirty="0">
              <a:solidFill>
                <a:prstClr val="black"/>
              </a:solidFill>
              <a:latin typeface="Raleway SemiBold" panose="020B0703030101060003" pitchFamily="34" charset="0"/>
            </a:endParaRPr>
          </a:p>
        </p:txBody>
      </p:sp>
      <p:sp>
        <p:nvSpPr>
          <p:cNvPr id="15" name="TextBox 14">
            <a:extLst>
              <a:ext uri="{FF2B5EF4-FFF2-40B4-BE49-F238E27FC236}">
                <a16:creationId xmlns:a16="http://schemas.microsoft.com/office/drawing/2014/main" id="{ECF8A3C7-5712-2AB0-1A38-CB8FCDA7E813}"/>
              </a:ext>
            </a:extLst>
          </p:cNvPr>
          <p:cNvSpPr txBox="1"/>
          <p:nvPr/>
        </p:nvSpPr>
        <p:spPr>
          <a:xfrm>
            <a:off x="1015760" y="1886552"/>
            <a:ext cx="7110323" cy="507831"/>
          </a:xfrm>
          <a:prstGeom prst="rect">
            <a:avLst/>
          </a:prstGeom>
          <a:noFill/>
        </p:spPr>
        <p:txBody>
          <a:bodyPr wrap="square">
            <a:spAutoFit/>
          </a:bodyPr>
          <a:lstStyle/>
          <a:p>
            <a:pPr algn="ctr" defTabSz="685800"/>
            <a:r>
              <a:rPr lang="ru-RU" sz="2700" dirty="0">
                <a:solidFill>
                  <a:prstClr val="white">
                    <a:lumMod val="65000"/>
                  </a:prstClr>
                </a:solidFill>
                <a:latin typeface="Calibri" panose="020F0502020204030204"/>
              </a:rPr>
              <a:t>Предсказание следующего слова</a:t>
            </a:r>
            <a:endParaRPr lang="en-US" sz="2700" dirty="0">
              <a:solidFill>
                <a:prstClr val="white">
                  <a:lumMod val="65000"/>
                </a:prstClr>
              </a:solidFill>
              <a:latin typeface="Calibri" panose="020F0502020204030204"/>
            </a:endParaRPr>
          </a:p>
        </p:txBody>
      </p:sp>
      <p:sp>
        <p:nvSpPr>
          <p:cNvPr id="17" name="TextBox 16">
            <a:extLst>
              <a:ext uri="{FF2B5EF4-FFF2-40B4-BE49-F238E27FC236}">
                <a16:creationId xmlns:a16="http://schemas.microsoft.com/office/drawing/2014/main" id="{C2E1EFE1-FEED-2063-DB4C-4DC251B955E3}"/>
              </a:ext>
            </a:extLst>
          </p:cNvPr>
          <p:cNvSpPr txBox="1"/>
          <p:nvPr/>
        </p:nvSpPr>
        <p:spPr>
          <a:xfrm>
            <a:off x="2173857" y="3949819"/>
            <a:ext cx="1158095" cy="300082"/>
          </a:xfrm>
          <a:prstGeom prst="rect">
            <a:avLst/>
          </a:prstGeom>
          <a:solidFill>
            <a:schemeClr val="accent4"/>
          </a:solidFill>
        </p:spPr>
        <p:txBody>
          <a:bodyPr wrap="square" rtlCol="0">
            <a:spAutoFit/>
          </a:bodyPr>
          <a:lstStyle/>
          <a:p>
            <a:pPr algn="r" defTabSz="685800"/>
            <a:r>
              <a:rPr lang="en-US" sz="1350" dirty="0">
                <a:solidFill>
                  <a:prstClr val="black"/>
                </a:solidFill>
                <a:latin typeface="Calibri" panose="020F0502020204030204"/>
              </a:rPr>
              <a:t>The Car is red</a:t>
            </a:r>
          </a:p>
        </p:txBody>
      </p:sp>
    </p:spTree>
    <p:extLst>
      <p:ext uri="{BB962C8B-B14F-4D97-AF65-F5344CB8AC3E}">
        <p14:creationId xmlns:p14="http://schemas.microsoft.com/office/powerpoint/2010/main" val="4003124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96C1-8CDB-F549-2AC7-BE5743AA2FE3}"/>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33FF5FE7-A626-6A33-FC3F-4A2C37C4A4F3}"/>
                  </a:ext>
                </a:extLst>
              </p:cNvPr>
              <p:cNvGraphicFramePr>
                <a:graphicFrameLocks noChangeAspect="1"/>
              </p:cNvGraphicFramePr>
              <p:nvPr/>
            </p:nvGraphicFramePr>
            <p:xfrm>
              <a:off x="3747591" y="3042115"/>
              <a:ext cx="1648816" cy="1977152"/>
            </p:xfrm>
            <a:graphic>
              <a:graphicData uri="http://schemas.microsoft.com/office/drawing/2017/model3d">
                <am3d:model3d r:embed="rId2">
                  <am3d:spPr>
                    <a:xfrm>
                      <a:off x="0" y="0"/>
                      <a:ext cx="1648816" cy="1977152"/>
                    </a:xfrm>
                    <a:prstGeom prst="rect">
                      <a:avLst/>
                    </a:prstGeom>
                  </am3d:spPr>
                  <am3d:camera>
                    <am3d:pos x="0" y="0" z="66636298"/>
                    <am3d:up dx="0" dy="36000000" dz="0"/>
                    <am3d:lookAt x="0" y="0" z="0"/>
                    <am3d:perspective fov="2700000"/>
                  </am3d:camera>
                  <am3d:trans>
                    <am3d:meterPerModelUnit n="485892" d="1000000"/>
                    <am3d:preTrans dx="173128" dy="1690454" dz="-20802841"/>
                    <am3d:scale>
                      <am3d:sx n="1000000" d="1000000"/>
                      <am3d:sy n="1000000" d="1000000"/>
                      <am3d:sz n="1000000" d="1000000"/>
                    </am3d:scale>
                    <am3d:rot ax="768831" ay="-1936179" az="-415433"/>
                    <am3d:postTrans dx="0" dy="0" dz="0"/>
                  </am3d:trans>
                  <am3d:raster rName="Office3DRenderer" rVer="16.0.8326">
                    <am3d:blip r:embed="rId3"/>
                  </am3d:raster>
                  <am3d:objViewport viewportSz="24801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33FF5FE7-A626-6A33-FC3F-4A2C37C4A4F3}"/>
                  </a:ext>
                </a:extLst>
              </p:cNvPr>
              <p:cNvPicPr>
                <a:picLocks noGrp="1" noRot="1" noChangeAspect="1" noMove="1" noResize="1" noEditPoints="1" noAdjustHandles="1" noChangeArrowheads="1" noChangeShapeType="1" noCrop="1"/>
              </p:cNvPicPr>
              <p:nvPr/>
            </p:nvPicPr>
            <p:blipFill>
              <a:blip r:embed="rId3"/>
              <a:stretch>
                <a:fillRect/>
              </a:stretch>
            </p:blipFill>
            <p:spPr>
              <a:xfrm>
                <a:off x="3747591" y="3042115"/>
                <a:ext cx="1648816" cy="1977152"/>
              </a:xfrm>
              <a:prstGeom prst="rect">
                <a:avLst/>
              </a:prstGeom>
            </p:spPr>
          </p:pic>
        </mc:Fallback>
      </mc:AlternateContent>
      <p:sp>
        <p:nvSpPr>
          <p:cNvPr id="14" name="TextBox 13">
            <a:extLst>
              <a:ext uri="{FF2B5EF4-FFF2-40B4-BE49-F238E27FC236}">
                <a16:creationId xmlns:a16="http://schemas.microsoft.com/office/drawing/2014/main" id="{8D2F4024-C094-BF68-B1CE-36CFF1DABA62}"/>
              </a:ext>
            </a:extLst>
          </p:cNvPr>
          <p:cNvSpPr txBox="1"/>
          <p:nvPr/>
        </p:nvSpPr>
        <p:spPr>
          <a:xfrm>
            <a:off x="1015760" y="1265450"/>
            <a:ext cx="7110323" cy="507831"/>
          </a:xfrm>
          <a:prstGeom prst="rect">
            <a:avLst/>
          </a:prstGeom>
          <a:noFill/>
        </p:spPr>
        <p:txBody>
          <a:bodyPr wrap="square">
            <a:spAutoFit/>
          </a:bodyPr>
          <a:lstStyle/>
          <a:p>
            <a:pPr algn="ctr" defTabSz="685800"/>
            <a:r>
              <a:rPr lang="ru-RU" sz="2700" dirty="0">
                <a:solidFill>
                  <a:prstClr val="black"/>
                </a:solidFill>
                <a:latin typeface="Raleway SemiBold" panose="020B0703030101060003" pitchFamily="34" charset="0"/>
              </a:rPr>
              <a:t>Как</a:t>
            </a:r>
            <a:r>
              <a:rPr lang="en-US" sz="2700" dirty="0">
                <a:solidFill>
                  <a:prstClr val="black"/>
                </a:solidFill>
                <a:latin typeface="Raleway SemiBold" panose="020B0703030101060003" pitchFamily="34" charset="0"/>
              </a:rPr>
              <a:t> LLMs </a:t>
            </a:r>
            <a:r>
              <a:rPr lang="ru-RU" sz="2700" dirty="0">
                <a:solidFill>
                  <a:prstClr val="black"/>
                </a:solidFill>
                <a:latin typeface="Raleway SemiBold" panose="020B0703030101060003" pitchFamily="34" charset="0"/>
              </a:rPr>
              <a:t>Работают</a:t>
            </a:r>
            <a:endParaRPr lang="en-US" sz="2700" dirty="0">
              <a:solidFill>
                <a:prstClr val="black"/>
              </a:solidFill>
              <a:latin typeface="Raleway SemiBold" panose="020B0703030101060003" pitchFamily="34" charset="0"/>
            </a:endParaRPr>
          </a:p>
        </p:txBody>
      </p:sp>
      <p:sp>
        <p:nvSpPr>
          <p:cNvPr id="15" name="TextBox 14">
            <a:extLst>
              <a:ext uri="{FF2B5EF4-FFF2-40B4-BE49-F238E27FC236}">
                <a16:creationId xmlns:a16="http://schemas.microsoft.com/office/drawing/2014/main" id="{2ACEAFBD-8BEE-9CD1-CD12-C4DEC3444229}"/>
              </a:ext>
            </a:extLst>
          </p:cNvPr>
          <p:cNvSpPr txBox="1"/>
          <p:nvPr/>
        </p:nvSpPr>
        <p:spPr>
          <a:xfrm>
            <a:off x="1015760" y="1886552"/>
            <a:ext cx="7110323" cy="507831"/>
          </a:xfrm>
          <a:prstGeom prst="rect">
            <a:avLst/>
          </a:prstGeom>
          <a:noFill/>
        </p:spPr>
        <p:txBody>
          <a:bodyPr wrap="square">
            <a:spAutoFit/>
          </a:bodyPr>
          <a:lstStyle/>
          <a:p>
            <a:pPr algn="ctr" defTabSz="685800"/>
            <a:r>
              <a:rPr lang="ru-RU" sz="2700" dirty="0">
                <a:solidFill>
                  <a:prstClr val="white">
                    <a:lumMod val="65000"/>
                  </a:prstClr>
                </a:solidFill>
                <a:latin typeface="Calibri" panose="020F0502020204030204"/>
              </a:rPr>
              <a:t>Предсказание следующего слова</a:t>
            </a:r>
            <a:endParaRPr lang="en-US" sz="2700" dirty="0">
              <a:solidFill>
                <a:prstClr val="white">
                  <a:lumMod val="65000"/>
                </a:prstClr>
              </a:solidFill>
              <a:latin typeface="Calibri" panose="020F0502020204030204"/>
            </a:endParaRPr>
          </a:p>
        </p:txBody>
      </p:sp>
      <p:sp>
        <p:nvSpPr>
          <p:cNvPr id="17" name="TextBox 16">
            <a:extLst>
              <a:ext uri="{FF2B5EF4-FFF2-40B4-BE49-F238E27FC236}">
                <a16:creationId xmlns:a16="http://schemas.microsoft.com/office/drawing/2014/main" id="{44AD8AAC-95DA-FC93-AE3F-DBC3AD8CA6FF}"/>
              </a:ext>
            </a:extLst>
          </p:cNvPr>
          <p:cNvSpPr txBox="1"/>
          <p:nvPr/>
        </p:nvSpPr>
        <p:spPr>
          <a:xfrm>
            <a:off x="2173857" y="3949819"/>
            <a:ext cx="1158095" cy="300082"/>
          </a:xfrm>
          <a:prstGeom prst="rect">
            <a:avLst/>
          </a:prstGeom>
          <a:solidFill>
            <a:schemeClr val="accent4"/>
          </a:solidFill>
        </p:spPr>
        <p:txBody>
          <a:bodyPr wrap="square" rtlCol="0">
            <a:spAutoFit/>
          </a:bodyPr>
          <a:lstStyle/>
          <a:p>
            <a:pPr algn="r" defTabSz="685800"/>
            <a:r>
              <a:rPr lang="en-US" sz="1350" dirty="0">
                <a:solidFill>
                  <a:prstClr val="black"/>
                </a:solidFill>
                <a:latin typeface="Calibri" panose="020F0502020204030204"/>
              </a:rPr>
              <a:t>Tell a story.</a:t>
            </a:r>
          </a:p>
        </p:txBody>
      </p:sp>
    </p:spTree>
    <p:extLst>
      <p:ext uri="{BB962C8B-B14F-4D97-AF65-F5344CB8AC3E}">
        <p14:creationId xmlns:p14="http://schemas.microsoft.com/office/powerpoint/2010/main" val="277974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CBBB9-A6A8-CA1D-2962-5AD5BF0ABDE6}"/>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6F1C7DFE-A02B-380E-7894-2B82C8BF84CD}"/>
                  </a:ext>
                </a:extLst>
              </p:cNvPr>
              <p:cNvGraphicFramePr>
                <a:graphicFrameLocks noChangeAspect="1"/>
              </p:cNvGraphicFramePr>
              <p:nvPr/>
            </p:nvGraphicFramePr>
            <p:xfrm>
              <a:off x="3833243" y="3034977"/>
              <a:ext cx="1477511" cy="1991428"/>
            </p:xfrm>
            <a:graphic>
              <a:graphicData uri="http://schemas.microsoft.com/office/drawing/2017/model3d">
                <am3d:model3d r:embed="rId2">
                  <am3d:spPr>
                    <a:xfrm>
                      <a:off x="0" y="0"/>
                      <a:ext cx="1477511" cy="1991428"/>
                    </a:xfrm>
                    <a:prstGeom prst="rect">
                      <a:avLst/>
                    </a:prstGeom>
                  </am3d:spPr>
                  <am3d:camera>
                    <am3d:pos x="0" y="0" z="66636298"/>
                    <am3d:up dx="0" dy="36000000" dz="0"/>
                    <am3d:lookAt x="0" y="0" z="0"/>
                    <am3d:perspective fov="2700000"/>
                  </am3d:camera>
                  <am3d:trans>
                    <am3d:meterPerModelUnit n="485892" d="1000000"/>
                    <am3d:preTrans dx="173128" dy="1690454" dz="-20802841"/>
                    <am3d:scale>
                      <am3d:sx n="1000000" d="1000000"/>
                      <am3d:sy n="1000000" d="1000000"/>
                      <am3d:sz n="1000000" d="1000000"/>
                    </am3d:scale>
                    <am3d:rot ax="1063777" ay="2766769" az="778523"/>
                    <am3d:postTrans dx="0" dy="0" dz="0"/>
                  </am3d:trans>
                  <am3d:raster rName="Office3DRenderer" rVer="16.0.8326">
                    <am3d:blip r:embed="rId3"/>
                  </am3d:raster>
                  <am3d:objViewport viewportSz="24634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6F1C7DFE-A02B-380E-7894-2B82C8BF84CD}"/>
                  </a:ext>
                </a:extLst>
              </p:cNvPr>
              <p:cNvPicPr>
                <a:picLocks noGrp="1" noRot="1" noChangeAspect="1" noMove="1" noResize="1" noEditPoints="1" noAdjustHandles="1" noChangeArrowheads="1" noChangeShapeType="1" noCrop="1"/>
              </p:cNvPicPr>
              <p:nvPr/>
            </p:nvPicPr>
            <p:blipFill>
              <a:blip r:embed="rId3"/>
              <a:stretch>
                <a:fillRect/>
              </a:stretch>
            </p:blipFill>
            <p:spPr>
              <a:xfrm>
                <a:off x="3833243" y="3034977"/>
                <a:ext cx="1477511" cy="1991428"/>
              </a:xfrm>
              <a:prstGeom prst="rect">
                <a:avLst/>
              </a:prstGeom>
            </p:spPr>
          </p:pic>
        </mc:Fallback>
      </mc:AlternateContent>
      <p:sp>
        <p:nvSpPr>
          <p:cNvPr id="14" name="TextBox 13">
            <a:extLst>
              <a:ext uri="{FF2B5EF4-FFF2-40B4-BE49-F238E27FC236}">
                <a16:creationId xmlns:a16="http://schemas.microsoft.com/office/drawing/2014/main" id="{79C03902-7753-3C2B-CC41-C2492447988B}"/>
              </a:ext>
            </a:extLst>
          </p:cNvPr>
          <p:cNvSpPr txBox="1"/>
          <p:nvPr/>
        </p:nvSpPr>
        <p:spPr>
          <a:xfrm>
            <a:off x="1015760" y="1265450"/>
            <a:ext cx="7110323" cy="507831"/>
          </a:xfrm>
          <a:prstGeom prst="rect">
            <a:avLst/>
          </a:prstGeom>
          <a:noFill/>
        </p:spPr>
        <p:txBody>
          <a:bodyPr wrap="square">
            <a:spAutoFit/>
          </a:bodyPr>
          <a:lstStyle/>
          <a:p>
            <a:pPr algn="ctr" defTabSz="685800"/>
            <a:r>
              <a:rPr lang="ru-RU" sz="2700" dirty="0">
                <a:solidFill>
                  <a:prstClr val="black"/>
                </a:solidFill>
                <a:latin typeface="Raleway SemiBold" panose="020B0703030101060003" pitchFamily="34" charset="0"/>
              </a:rPr>
              <a:t>Как</a:t>
            </a:r>
            <a:r>
              <a:rPr lang="en-US" sz="2700" dirty="0">
                <a:solidFill>
                  <a:prstClr val="black"/>
                </a:solidFill>
                <a:latin typeface="Raleway SemiBold" panose="020B0703030101060003" pitchFamily="34" charset="0"/>
              </a:rPr>
              <a:t> LLMs </a:t>
            </a:r>
            <a:r>
              <a:rPr lang="ru-RU" sz="2700" dirty="0">
                <a:solidFill>
                  <a:prstClr val="black"/>
                </a:solidFill>
                <a:latin typeface="Raleway SemiBold" panose="020B0703030101060003" pitchFamily="34" charset="0"/>
              </a:rPr>
              <a:t>Работают</a:t>
            </a:r>
            <a:endParaRPr lang="en-US" sz="2700" dirty="0">
              <a:solidFill>
                <a:prstClr val="black"/>
              </a:solidFill>
              <a:latin typeface="Raleway SemiBold" panose="020B0703030101060003" pitchFamily="34" charset="0"/>
            </a:endParaRPr>
          </a:p>
        </p:txBody>
      </p:sp>
      <p:sp>
        <p:nvSpPr>
          <p:cNvPr id="15" name="TextBox 14">
            <a:extLst>
              <a:ext uri="{FF2B5EF4-FFF2-40B4-BE49-F238E27FC236}">
                <a16:creationId xmlns:a16="http://schemas.microsoft.com/office/drawing/2014/main" id="{F81E5299-EBD5-95CC-6A20-3D31CF3F7B4D}"/>
              </a:ext>
            </a:extLst>
          </p:cNvPr>
          <p:cNvSpPr txBox="1"/>
          <p:nvPr/>
        </p:nvSpPr>
        <p:spPr>
          <a:xfrm>
            <a:off x="1015760" y="1886552"/>
            <a:ext cx="7110323" cy="507831"/>
          </a:xfrm>
          <a:prstGeom prst="rect">
            <a:avLst/>
          </a:prstGeom>
          <a:noFill/>
        </p:spPr>
        <p:txBody>
          <a:bodyPr wrap="square">
            <a:spAutoFit/>
          </a:bodyPr>
          <a:lstStyle/>
          <a:p>
            <a:pPr algn="ctr" defTabSz="685800"/>
            <a:r>
              <a:rPr lang="ru-RU" sz="2700" dirty="0">
                <a:solidFill>
                  <a:prstClr val="white">
                    <a:lumMod val="65000"/>
                  </a:prstClr>
                </a:solidFill>
                <a:latin typeface="Calibri" panose="020F0502020204030204"/>
              </a:rPr>
              <a:t>Предсказание следующего слова</a:t>
            </a:r>
            <a:endParaRPr lang="en-US" sz="2700" dirty="0">
              <a:solidFill>
                <a:prstClr val="white">
                  <a:lumMod val="65000"/>
                </a:prstClr>
              </a:solidFill>
              <a:latin typeface="Calibri" panose="020F0502020204030204"/>
            </a:endParaRPr>
          </a:p>
        </p:txBody>
      </p:sp>
      <p:sp>
        <p:nvSpPr>
          <p:cNvPr id="17" name="TextBox 16">
            <a:extLst>
              <a:ext uri="{FF2B5EF4-FFF2-40B4-BE49-F238E27FC236}">
                <a16:creationId xmlns:a16="http://schemas.microsoft.com/office/drawing/2014/main" id="{2E21EC67-AD12-06EB-8765-EBAB836A2BB7}"/>
              </a:ext>
            </a:extLst>
          </p:cNvPr>
          <p:cNvSpPr txBox="1"/>
          <p:nvPr/>
        </p:nvSpPr>
        <p:spPr>
          <a:xfrm>
            <a:off x="2173857" y="3949819"/>
            <a:ext cx="1158095" cy="300082"/>
          </a:xfrm>
          <a:prstGeom prst="rect">
            <a:avLst/>
          </a:prstGeom>
          <a:solidFill>
            <a:schemeClr val="accent4"/>
          </a:solidFill>
        </p:spPr>
        <p:txBody>
          <a:bodyPr wrap="square" rtlCol="0">
            <a:spAutoFit/>
          </a:bodyPr>
          <a:lstStyle/>
          <a:p>
            <a:pPr algn="r" defTabSz="685800"/>
            <a:r>
              <a:rPr lang="en-US" sz="1350" dirty="0">
                <a:solidFill>
                  <a:prstClr val="black"/>
                </a:solidFill>
                <a:latin typeface="Calibri" panose="020F0502020204030204"/>
              </a:rPr>
              <a:t>Tell a story.</a:t>
            </a:r>
          </a:p>
        </p:txBody>
      </p:sp>
      <p:sp>
        <p:nvSpPr>
          <p:cNvPr id="2" name="TextBox 1">
            <a:extLst>
              <a:ext uri="{FF2B5EF4-FFF2-40B4-BE49-F238E27FC236}">
                <a16:creationId xmlns:a16="http://schemas.microsoft.com/office/drawing/2014/main" id="{178AF406-2AB4-72E9-6A90-5BCAF28673F2}"/>
              </a:ext>
            </a:extLst>
          </p:cNvPr>
          <p:cNvSpPr txBox="1"/>
          <p:nvPr/>
        </p:nvSpPr>
        <p:spPr>
          <a:xfrm>
            <a:off x="5812045" y="3949819"/>
            <a:ext cx="521900" cy="507831"/>
          </a:xfrm>
          <a:prstGeom prst="rect">
            <a:avLst/>
          </a:prstGeom>
          <a:solidFill>
            <a:srgbClr val="92D050"/>
          </a:solidFill>
        </p:spPr>
        <p:txBody>
          <a:bodyPr wrap="square" rtlCol="0">
            <a:spAutoFit/>
          </a:bodyPr>
          <a:lstStyle/>
          <a:p>
            <a:pPr algn="r" defTabSz="685800"/>
            <a:r>
              <a:rPr lang="en-US" sz="1350" dirty="0">
                <a:solidFill>
                  <a:prstClr val="black"/>
                </a:solidFill>
                <a:latin typeface="Calibri" panose="020F0502020204030204"/>
              </a:rPr>
              <a:t>Once</a:t>
            </a:r>
          </a:p>
        </p:txBody>
      </p:sp>
    </p:spTree>
    <p:extLst>
      <p:ext uri="{BB962C8B-B14F-4D97-AF65-F5344CB8AC3E}">
        <p14:creationId xmlns:p14="http://schemas.microsoft.com/office/powerpoint/2010/main" val="1203925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E38E8-7C21-0D14-CC94-950D90C3C4D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5E86A14-B3DF-E53F-DB00-74F6581B7D47}"/>
              </a:ext>
            </a:extLst>
          </p:cNvPr>
          <p:cNvSpPr txBox="1"/>
          <p:nvPr/>
        </p:nvSpPr>
        <p:spPr>
          <a:xfrm>
            <a:off x="2710849" y="3949819"/>
            <a:ext cx="524057" cy="507831"/>
          </a:xfrm>
          <a:prstGeom prst="rect">
            <a:avLst/>
          </a:prstGeom>
          <a:solidFill>
            <a:srgbClr val="FFC000"/>
          </a:solidFill>
        </p:spPr>
        <p:txBody>
          <a:bodyPr wrap="square" rtlCol="0">
            <a:spAutoFit/>
          </a:bodyPr>
          <a:lstStyle/>
          <a:p>
            <a:pPr algn="r" defTabSz="685800"/>
            <a:r>
              <a:rPr lang="en-US" sz="1350" dirty="0">
                <a:solidFill>
                  <a:prstClr val="black"/>
                </a:solidFill>
                <a:latin typeface="Calibri" panose="020F0502020204030204"/>
              </a:rPr>
              <a:t>Once</a:t>
            </a:r>
          </a:p>
        </p:txBody>
      </p:sp>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D81CC8C3-2A7B-D5FB-32DA-5D66E37A8FA7}"/>
                  </a:ext>
                </a:extLst>
              </p:cNvPr>
              <p:cNvGraphicFramePr>
                <a:graphicFrameLocks noChangeAspect="1"/>
              </p:cNvGraphicFramePr>
              <p:nvPr/>
            </p:nvGraphicFramePr>
            <p:xfrm>
              <a:off x="3747591" y="3042115"/>
              <a:ext cx="1648816" cy="1977152"/>
            </p:xfrm>
            <a:graphic>
              <a:graphicData uri="http://schemas.microsoft.com/office/drawing/2017/model3d">
                <am3d:model3d r:embed="rId2">
                  <am3d:spPr>
                    <a:xfrm>
                      <a:off x="0" y="0"/>
                      <a:ext cx="1648816" cy="1977152"/>
                    </a:xfrm>
                    <a:prstGeom prst="rect">
                      <a:avLst/>
                    </a:prstGeom>
                  </am3d:spPr>
                  <am3d:camera>
                    <am3d:pos x="0" y="0" z="66636298"/>
                    <am3d:up dx="0" dy="36000000" dz="0"/>
                    <am3d:lookAt x="0" y="0" z="0"/>
                    <am3d:perspective fov="2700000"/>
                  </am3d:camera>
                  <am3d:trans>
                    <am3d:meterPerModelUnit n="485892" d="1000000"/>
                    <am3d:preTrans dx="173128" dy="1690454" dz="-20802841"/>
                    <am3d:scale>
                      <am3d:sx n="1000000" d="1000000"/>
                      <am3d:sy n="1000000" d="1000000"/>
                      <am3d:sz n="1000000" d="1000000"/>
                    </am3d:scale>
                    <am3d:rot ax="797219" ay="-1905952" az="-425203"/>
                    <am3d:postTrans dx="0" dy="0" dz="0"/>
                  </am3d:trans>
                  <am3d:raster rName="Office3DRenderer" rVer="16.0.8326">
                    <am3d:blip r:embed="rId3"/>
                  </am3d:raster>
                  <am3d:objViewport viewportSz="24801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D81CC8C3-2A7B-D5FB-32DA-5D66E37A8FA7}"/>
                  </a:ext>
                </a:extLst>
              </p:cNvPr>
              <p:cNvPicPr>
                <a:picLocks noGrp="1" noRot="1" noChangeAspect="1" noMove="1" noResize="1" noEditPoints="1" noAdjustHandles="1" noChangeArrowheads="1" noChangeShapeType="1" noCrop="1"/>
              </p:cNvPicPr>
              <p:nvPr/>
            </p:nvPicPr>
            <p:blipFill>
              <a:blip r:embed="rId3"/>
              <a:stretch>
                <a:fillRect/>
              </a:stretch>
            </p:blipFill>
            <p:spPr>
              <a:xfrm>
                <a:off x="3747591" y="3042115"/>
                <a:ext cx="1648816" cy="1977152"/>
              </a:xfrm>
              <a:prstGeom prst="rect">
                <a:avLst/>
              </a:prstGeom>
            </p:spPr>
          </p:pic>
        </mc:Fallback>
      </mc:AlternateContent>
      <p:sp>
        <p:nvSpPr>
          <p:cNvPr id="14" name="TextBox 13">
            <a:extLst>
              <a:ext uri="{FF2B5EF4-FFF2-40B4-BE49-F238E27FC236}">
                <a16:creationId xmlns:a16="http://schemas.microsoft.com/office/drawing/2014/main" id="{C999F733-4B5F-1988-C99E-0EEA26171C80}"/>
              </a:ext>
            </a:extLst>
          </p:cNvPr>
          <p:cNvSpPr txBox="1"/>
          <p:nvPr/>
        </p:nvSpPr>
        <p:spPr>
          <a:xfrm>
            <a:off x="1015760" y="1265450"/>
            <a:ext cx="7110323" cy="507831"/>
          </a:xfrm>
          <a:prstGeom prst="rect">
            <a:avLst/>
          </a:prstGeom>
          <a:noFill/>
        </p:spPr>
        <p:txBody>
          <a:bodyPr wrap="square">
            <a:spAutoFit/>
          </a:bodyPr>
          <a:lstStyle/>
          <a:p>
            <a:pPr algn="ctr" defTabSz="685800"/>
            <a:r>
              <a:rPr lang="ru-RU" sz="2700" dirty="0">
                <a:solidFill>
                  <a:prstClr val="black"/>
                </a:solidFill>
                <a:latin typeface="Raleway SemiBold" panose="020B0703030101060003" pitchFamily="34" charset="0"/>
              </a:rPr>
              <a:t>Как</a:t>
            </a:r>
            <a:r>
              <a:rPr lang="en-US" sz="2700" dirty="0">
                <a:solidFill>
                  <a:prstClr val="black"/>
                </a:solidFill>
                <a:latin typeface="Raleway SemiBold" panose="020B0703030101060003" pitchFamily="34" charset="0"/>
              </a:rPr>
              <a:t> LLMs </a:t>
            </a:r>
            <a:r>
              <a:rPr lang="ru-RU" sz="2700" dirty="0">
                <a:solidFill>
                  <a:prstClr val="black"/>
                </a:solidFill>
                <a:latin typeface="Raleway SemiBold" panose="020B0703030101060003" pitchFamily="34" charset="0"/>
              </a:rPr>
              <a:t>Работают</a:t>
            </a:r>
            <a:endParaRPr lang="en-US" sz="2700" dirty="0">
              <a:solidFill>
                <a:prstClr val="black"/>
              </a:solidFill>
              <a:latin typeface="Raleway SemiBold" panose="020B0703030101060003" pitchFamily="34" charset="0"/>
            </a:endParaRPr>
          </a:p>
        </p:txBody>
      </p:sp>
      <p:sp>
        <p:nvSpPr>
          <p:cNvPr id="15" name="TextBox 14">
            <a:extLst>
              <a:ext uri="{FF2B5EF4-FFF2-40B4-BE49-F238E27FC236}">
                <a16:creationId xmlns:a16="http://schemas.microsoft.com/office/drawing/2014/main" id="{7B68988B-3238-910D-1DC3-B91318F2B7C6}"/>
              </a:ext>
            </a:extLst>
          </p:cNvPr>
          <p:cNvSpPr txBox="1"/>
          <p:nvPr/>
        </p:nvSpPr>
        <p:spPr>
          <a:xfrm>
            <a:off x="1015760" y="1886552"/>
            <a:ext cx="7110323" cy="507831"/>
          </a:xfrm>
          <a:prstGeom prst="rect">
            <a:avLst/>
          </a:prstGeom>
          <a:noFill/>
        </p:spPr>
        <p:txBody>
          <a:bodyPr wrap="square">
            <a:spAutoFit/>
          </a:bodyPr>
          <a:lstStyle/>
          <a:p>
            <a:pPr algn="ctr" defTabSz="685800"/>
            <a:r>
              <a:rPr lang="ru-RU" sz="2700" dirty="0">
                <a:solidFill>
                  <a:prstClr val="white">
                    <a:lumMod val="65000"/>
                  </a:prstClr>
                </a:solidFill>
                <a:latin typeface="Calibri" panose="020F0502020204030204"/>
              </a:rPr>
              <a:t>Предсказание следующего слова</a:t>
            </a:r>
            <a:endParaRPr lang="en-US" sz="2700" dirty="0">
              <a:solidFill>
                <a:prstClr val="white">
                  <a:lumMod val="65000"/>
                </a:prstClr>
              </a:solidFill>
              <a:latin typeface="Calibri" panose="020F0502020204030204"/>
            </a:endParaRPr>
          </a:p>
        </p:txBody>
      </p:sp>
      <p:sp>
        <p:nvSpPr>
          <p:cNvPr id="17" name="TextBox 16">
            <a:extLst>
              <a:ext uri="{FF2B5EF4-FFF2-40B4-BE49-F238E27FC236}">
                <a16:creationId xmlns:a16="http://schemas.microsoft.com/office/drawing/2014/main" id="{97BDF051-CE41-A2EA-990F-B188FCBA2B20}"/>
              </a:ext>
            </a:extLst>
          </p:cNvPr>
          <p:cNvSpPr txBox="1"/>
          <p:nvPr/>
        </p:nvSpPr>
        <p:spPr>
          <a:xfrm>
            <a:off x="1552755" y="3949819"/>
            <a:ext cx="1158095" cy="300082"/>
          </a:xfrm>
          <a:prstGeom prst="rect">
            <a:avLst/>
          </a:prstGeom>
          <a:solidFill>
            <a:schemeClr val="accent4"/>
          </a:solidFill>
        </p:spPr>
        <p:txBody>
          <a:bodyPr wrap="square" rtlCol="0">
            <a:spAutoFit/>
          </a:bodyPr>
          <a:lstStyle/>
          <a:p>
            <a:pPr algn="r" defTabSz="685800"/>
            <a:r>
              <a:rPr lang="en-US" sz="1350" dirty="0">
                <a:solidFill>
                  <a:prstClr val="black"/>
                </a:solidFill>
                <a:latin typeface="Calibri" panose="020F0502020204030204"/>
              </a:rPr>
              <a:t>Tell a story.</a:t>
            </a:r>
          </a:p>
        </p:txBody>
      </p:sp>
    </p:spTree>
    <p:extLst>
      <p:ext uri="{BB962C8B-B14F-4D97-AF65-F5344CB8AC3E}">
        <p14:creationId xmlns:p14="http://schemas.microsoft.com/office/powerpoint/2010/main" val="3044964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E1A51-E84C-9044-4B16-90D5D28A176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0317F8E-A26A-FF3D-F09C-93BD69DA5048}"/>
              </a:ext>
            </a:extLst>
          </p:cNvPr>
          <p:cNvSpPr txBox="1"/>
          <p:nvPr/>
        </p:nvSpPr>
        <p:spPr>
          <a:xfrm>
            <a:off x="2710849" y="3949819"/>
            <a:ext cx="524057" cy="507831"/>
          </a:xfrm>
          <a:prstGeom prst="rect">
            <a:avLst/>
          </a:prstGeom>
          <a:solidFill>
            <a:srgbClr val="FFC000"/>
          </a:solidFill>
        </p:spPr>
        <p:txBody>
          <a:bodyPr wrap="square" rtlCol="0">
            <a:spAutoFit/>
          </a:bodyPr>
          <a:lstStyle/>
          <a:p>
            <a:pPr algn="r" defTabSz="685800"/>
            <a:r>
              <a:rPr lang="en-US" sz="1350" dirty="0">
                <a:solidFill>
                  <a:prstClr val="black"/>
                </a:solidFill>
                <a:latin typeface="Calibri" panose="020F0502020204030204"/>
              </a:rPr>
              <a:t>Once</a:t>
            </a:r>
          </a:p>
        </p:txBody>
      </p:sp>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D395091D-C6E4-B512-DF4F-E8898190A1E3}"/>
                  </a:ext>
                </a:extLst>
              </p:cNvPr>
              <p:cNvGraphicFramePr>
                <a:graphicFrameLocks noChangeAspect="1"/>
              </p:cNvGraphicFramePr>
              <p:nvPr/>
            </p:nvGraphicFramePr>
            <p:xfrm>
              <a:off x="3783278" y="3034977"/>
              <a:ext cx="1577439" cy="1991427"/>
            </p:xfrm>
            <a:graphic>
              <a:graphicData uri="http://schemas.microsoft.com/office/drawing/2017/model3d">
                <am3d:model3d r:embed="rId2">
                  <am3d:spPr>
                    <a:xfrm>
                      <a:off x="0" y="0"/>
                      <a:ext cx="1577439" cy="1991427"/>
                    </a:xfrm>
                    <a:prstGeom prst="rect">
                      <a:avLst/>
                    </a:prstGeom>
                  </am3d:spPr>
                  <am3d:camera>
                    <am3d:pos x="0" y="0" z="66636298"/>
                    <am3d:up dx="0" dy="36000000" dz="0"/>
                    <am3d:lookAt x="0" y="0" z="0"/>
                    <am3d:perspective fov="2700000"/>
                  </am3d:camera>
                  <am3d:trans>
                    <am3d:meterPerModelUnit n="485892" d="1000000"/>
                    <am3d:preTrans dx="173128" dy="1690454" dz="-20802841"/>
                    <am3d:scale>
                      <am3d:sx n="1000000" d="1000000"/>
                      <am3d:sy n="1000000" d="1000000"/>
                      <am3d:sz n="1000000" d="1000000"/>
                    </am3d:scale>
                    <am3d:rot ax="830742" ay="2304359" az="522305"/>
                    <am3d:postTrans dx="0" dy="0" dz="0"/>
                  </am3d:trans>
                  <am3d:raster rName="Office3DRenderer" rVer="16.0.8326">
                    <am3d:blip r:embed="rId3"/>
                  </am3d:raster>
                  <am3d:objViewport viewportSz="24869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D395091D-C6E4-B512-DF4F-E8898190A1E3}"/>
                  </a:ext>
                </a:extLst>
              </p:cNvPr>
              <p:cNvPicPr>
                <a:picLocks noGrp="1" noRot="1" noChangeAspect="1" noMove="1" noResize="1" noEditPoints="1" noAdjustHandles="1" noChangeArrowheads="1" noChangeShapeType="1" noCrop="1"/>
              </p:cNvPicPr>
              <p:nvPr/>
            </p:nvPicPr>
            <p:blipFill>
              <a:blip r:embed="rId3"/>
              <a:stretch>
                <a:fillRect/>
              </a:stretch>
            </p:blipFill>
            <p:spPr>
              <a:xfrm>
                <a:off x="3783278" y="3034977"/>
                <a:ext cx="1577439" cy="1991427"/>
              </a:xfrm>
              <a:prstGeom prst="rect">
                <a:avLst/>
              </a:prstGeom>
            </p:spPr>
          </p:pic>
        </mc:Fallback>
      </mc:AlternateContent>
      <p:sp>
        <p:nvSpPr>
          <p:cNvPr id="14" name="TextBox 13">
            <a:extLst>
              <a:ext uri="{FF2B5EF4-FFF2-40B4-BE49-F238E27FC236}">
                <a16:creationId xmlns:a16="http://schemas.microsoft.com/office/drawing/2014/main" id="{F00BBEBD-73C0-0BE0-4A46-E020A3B7900E}"/>
              </a:ext>
            </a:extLst>
          </p:cNvPr>
          <p:cNvSpPr txBox="1"/>
          <p:nvPr/>
        </p:nvSpPr>
        <p:spPr>
          <a:xfrm>
            <a:off x="1015760" y="1265450"/>
            <a:ext cx="7110323" cy="507831"/>
          </a:xfrm>
          <a:prstGeom prst="rect">
            <a:avLst/>
          </a:prstGeom>
          <a:noFill/>
        </p:spPr>
        <p:txBody>
          <a:bodyPr wrap="square">
            <a:spAutoFit/>
          </a:bodyPr>
          <a:lstStyle/>
          <a:p>
            <a:pPr algn="ctr" defTabSz="685800"/>
            <a:r>
              <a:rPr lang="ru-RU" sz="2700" dirty="0">
                <a:solidFill>
                  <a:prstClr val="black"/>
                </a:solidFill>
                <a:latin typeface="Raleway SemiBold" panose="020B0703030101060003" pitchFamily="34" charset="0"/>
              </a:rPr>
              <a:t>Как</a:t>
            </a:r>
            <a:r>
              <a:rPr lang="en-US" sz="2700" dirty="0">
                <a:solidFill>
                  <a:prstClr val="black"/>
                </a:solidFill>
                <a:latin typeface="Raleway SemiBold" panose="020B0703030101060003" pitchFamily="34" charset="0"/>
              </a:rPr>
              <a:t> LLMs </a:t>
            </a:r>
            <a:r>
              <a:rPr lang="ru-RU" sz="2700" dirty="0">
                <a:solidFill>
                  <a:prstClr val="black"/>
                </a:solidFill>
                <a:latin typeface="Raleway SemiBold" panose="020B0703030101060003" pitchFamily="34" charset="0"/>
              </a:rPr>
              <a:t>Работают</a:t>
            </a:r>
            <a:endParaRPr lang="en-US" sz="2700" dirty="0">
              <a:solidFill>
                <a:prstClr val="black"/>
              </a:solidFill>
              <a:latin typeface="Raleway SemiBold" panose="020B0703030101060003" pitchFamily="34" charset="0"/>
            </a:endParaRPr>
          </a:p>
        </p:txBody>
      </p:sp>
      <p:sp>
        <p:nvSpPr>
          <p:cNvPr id="15" name="TextBox 14">
            <a:extLst>
              <a:ext uri="{FF2B5EF4-FFF2-40B4-BE49-F238E27FC236}">
                <a16:creationId xmlns:a16="http://schemas.microsoft.com/office/drawing/2014/main" id="{15DAA75A-788C-83E4-8894-D6856F622AFE}"/>
              </a:ext>
            </a:extLst>
          </p:cNvPr>
          <p:cNvSpPr txBox="1"/>
          <p:nvPr/>
        </p:nvSpPr>
        <p:spPr>
          <a:xfrm>
            <a:off x="1015760" y="1886552"/>
            <a:ext cx="7110323" cy="507831"/>
          </a:xfrm>
          <a:prstGeom prst="rect">
            <a:avLst/>
          </a:prstGeom>
          <a:noFill/>
        </p:spPr>
        <p:txBody>
          <a:bodyPr wrap="square">
            <a:spAutoFit/>
          </a:bodyPr>
          <a:lstStyle/>
          <a:p>
            <a:pPr algn="ctr" defTabSz="685800"/>
            <a:r>
              <a:rPr lang="en-US" sz="2700" dirty="0">
                <a:solidFill>
                  <a:prstClr val="white">
                    <a:lumMod val="65000"/>
                  </a:prstClr>
                </a:solidFill>
                <a:latin typeface="Calibri" panose="020F0502020204030204"/>
              </a:rPr>
              <a:t>Next Word Prediction</a:t>
            </a:r>
          </a:p>
        </p:txBody>
      </p:sp>
      <p:sp>
        <p:nvSpPr>
          <p:cNvPr id="17" name="TextBox 16">
            <a:extLst>
              <a:ext uri="{FF2B5EF4-FFF2-40B4-BE49-F238E27FC236}">
                <a16:creationId xmlns:a16="http://schemas.microsoft.com/office/drawing/2014/main" id="{B4D7F82F-2954-0659-3E7D-575D24926DAE}"/>
              </a:ext>
            </a:extLst>
          </p:cNvPr>
          <p:cNvSpPr txBox="1"/>
          <p:nvPr/>
        </p:nvSpPr>
        <p:spPr>
          <a:xfrm>
            <a:off x="1552755" y="3949819"/>
            <a:ext cx="1158095" cy="300082"/>
          </a:xfrm>
          <a:prstGeom prst="rect">
            <a:avLst/>
          </a:prstGeom>
          <a:solidFill>
            <a:schemeClr val="accent4"/>
          </a:solidFill>
        </p:spPr>
        <p:txBody>
          <a:bodyPr wrap="square" rtlCol="0">
            <a:spAutoFit/>
          </a:bodyPr>
          <a:lstStyle/>
          <a:p>
            <a:pPr algn="r" defTabSz="685800"/>
            <a:r>
              <a:rPr lang="en-US" sz="1350" dirty="0">
                <a:solidFill>
                  <a:prstClr val="black"/>
                </a:solidFill>
                <a:latin typeface="Calibri" panose="020F0502020204030204"/>
              </a:rPr>
              <a:t>Tell a story.</a:t>
            </a:r>
          </a:p>
        </p:txBody>
      </p:sp>
      <p:sp>
        <p:nvSpPr>
          <p:cNvPr id="3" name="TextBox 2">
            <a:extLst>
              <a:ext uri="{FF2B5EF4-FFF2-40B4-BE49-F238E27FC236}">
                <a16:creationId xmlns:a16="http://schemas.microsoft.com/office/drawing/2014/main" id="{8FE071DD-E3CF-AABA-5940-3621B87471E2}"/>
              </a:ext>
            </a:extLst>
          </p:cNvPr>
          <p:cNvSpPr txBox="1"/>
          <p:nvPr/>
        </p:nvSpPr>
        <p:spPr>
          <a:xfrm>
            <a:off x="5812045" y="3949819"/>
            <a:ext cx="521900" cy="507831"/>
          </a:xfrm>
          <a:prstGeom prst="rect">
            <a:avLst/>
          </a:prstGeom>
          <a:solidFill>
            <a:srgbClr val="92D050"/>
          </a:solidFill>
        </p:spPr>
        <p:txBody>
          <a:bodyPr wrap="square" rtlCol="0">
            <a:spAutoFit/>
          </a:bodyPr>
          <a:lstStyle/>
          <a:p>
            <a:pPr algn="r" defTabSz="685800"/>
            <a:r>
              <a:rPr lang="en-US" sz="1350" dirty="0">
                <a:solidFill>
                  <a:prstClr val="black"/>
                </a:solidFill>
                <a:latin typeface="Calibri" panose="020F0502020204030204"/>
              </a:rPr>
              <a:t>upon</a:t>
            </a:r>
          </a:p>
        </p:txBody>
      </p:sp>
    </p:spTree>
    <p:extLst>
      <p:ext uri="{BB962C8B-B14F-4D97-AF65-F5344CB8AC3E}">
        <p14:creationId xmlns:p14="http://schemas.microsoft.com/office/powerpoint/2010/main" val="3426902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8A181-34F2-E37F-BB2B-69FEA1F2B7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7D7D4AB-D65D-C165-651A-636DCE4C79ED}"/>
              </a:ext>
            </a:extLst>
          </p:cNvPr>
          <p:cNvSpPr txBox="1"/>
          <p:nvPr/>
        </p:nvSpPr>
        <p:spPr>
          <a:xfrm>
            <a:off x="2477936" y="3949819"/>
            <a:ext cx="524057" cy="507831"/>
          </a:xfrm>
          <a:prstGeom prst="rect">
            <a:avLst/>
          </a:prstGeom>
          <a:solidFill>
            <a:srgbClr val="FFC000"/>
          </a:solidFill>
        </p:spPr>
        <p:txBody>
          <a:bodyPr wrap="square" rtlCol="0">
            <a:spAutoFit/>
          </a:bodyPr>
          <a:lstStyle/>
          <a:p>
            <a:pPr algn="r" defTabSz="685800"/>
            <a:r>
              <a:rPr lang="en-US" sz="1350" dirty="0">
                <a:solidFill>
                  <a:prstClr val="black"/>
                </a:solidFill>
                <a:latin typeface="Calibri" panose="020F0502020204030204"/>
              </a:rPr>
              <a:t>Once</a:t>
            </a:r>
          </a:p>
        </p:txBody>
      </p:sp>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3D0A74FB-B265-B999-AED8-1507DC6753D3}"/>
                  </a:ext>
                </a:extLst>
              </p:cNvPr>
              <p:cNvGraphicFramePr>
                <a:graphicFrameLocks noChangeAspect="1"/>
              </p:cNvGraphicFramePr>
              <p:nvPr/>
            </p:nvGraphicFramePr>
            <p:xfrm>
              <a:off x="3761866" y="3042115"/>
              <a:ext cx="1620265" cy="1977152"/>
            </p:xfrm>
            <a:graphic>
              <a:graphicData uri="http://schemas.microsoft.com/office/drawing/2017/model3d">
                <am3d:model3d r:embed="rId2">
                  <am3d:spPr>
                    <a:xfrm>
                      <a:off x="0" y="0"/>
                      <a:ext cx="1620265" cy="1977152"/>
                    </a:xfrm>
                    <a:prstGeom prst="rect">
                      <a:avLst/>
                    </a:prstGeom>
                  </am3d:spPr>
                  <am3d:camera>
                    <am3d:pos x="0" y="0" z="66636298"/>
                    <am3d:up dx="0" dy="36000000" dz="0"/>
                    <am3d:lookAt x="0" y="0" z="0"/>
                    <am3d:perspective fov="2700000"/>
                  </am3d:camera>
                  <am3d:trans>
                    <am3d:meterPerModelUnit n="485892" d="1000000"/>
                    <am3d:preTrans dx="173128" dy="1690454" dz="-20802841"/>
                    <am3d:scale>
                      <am3d:sx n="1000000" d="1000000"/>
                      <am3d:sy n="1000000" d="1000000"/>
                      <am3d:sz n="1000000" d="1000000"/>
                    </am3d:scale>
                    <am3d:rot ax="903476" ay="-2138941" az="-534679"/>
                    <am3d:postTrans dx="0" dy="0" dz="0"/>
                  </am3d:trans>
                  <am3d:raster rName="Office3DRenderer" rVer="16.0.8326">
                    <am3d:blip r:embed="rId3"/>
                  </am3d:raster>
                  <am3d:objViewport viewportSz="24656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3D0A74FB-B265-B999-AED8-1507DC6753D3}"/>
                  </a:ext>
                </a:extLst>
              </p:cNvPr>
              <p:cNvPicPr>
                <a:picLocks noGrp="1" noRot="1" noChangeAspect="1" noMove="1" noResize="1" noEditPoints="1" noAdjustHandles="1" noChangeArrowheads="1" noChangeShapeType="1" noCrop="1"/>
              </p:cNvPicPr>
              <p:nvPr/>
            </p:nvPicPr>
            <p:blipFill>
              <a:blip r:embed="rId3"/>
              <a:stretch>
                <a:fillRect/>
              </a:stretch>
            </p:blipFill>
            <p:spPr>
              <a:xfrm>
                <a:off x="3761866" y="3042115"/>
                <a:ext cx="1620265" cy="1977152"/>
              </a:xfrm>
              <a:prstGeom prst="rect">
                <a:avLst/>
              </a:prstGeom>
            </p:spPr>
          </p:pic>
        </mc:Fallback>
      </mc:AlternateContent>
      <p:sp>
        <p:nvSpPr>
          <p:cNvPr id="14" name="TextBox 13">
            <a:extLst>
              <a:ext uri="{FF2B5EF4-FFF2-40B4-BE49-F238E27FC236}">
                <a16:creationId xmlns:a16="http://schemas.microsoft.com/office/drawing/2014/main" id="{B9998A5A-C51D-3BB6-586F-CF111601A252}"/>
              </a:ext>
            </a:extLst>
          </p:cNvPr>
          <p:cNvSpPr txBox="1"/>
          <p:nvPr/>
        </p:nvSpPr>
        <p:spPr>
          <a:xfrm>
            <a:off x="1015760" y="1265450"/>
            <a:ext cx="7110323" cy="507831"/>
          </a:xfrm>
          <a:prstGeom prst="rect">
            <a:avLst/>
          </a:prstGeom>
          <a:noFill/>
        </p:spPr>
        <p:txBody>
          <a:bodyPr wrap="square">
            <a:spAutoFit/>
          </a:bodyPr>
          <a:lstStyle/>
          <a:p>
            <a:pPr algn="ctr" defTabSz="685800"/>
            <a:r>
              <a:rPr lang="ru-RU" sz="2700" dirty="0">
                <a:solidFill>
                  <a:prstClr val="black"/>
                </a:solidFill>
                <a:latin typeface="Raleway SemiBold" panose="020B0703030101060003" pitchFamily="34" charset="0"/>
              </a:rPr>
              <a:t>Как</a:t>
            </a:r>
            <a:r>
              <a:rPr lang="en-US" sz="2700" dirty="0">
                <a:solidFill>
                  <a:prstClr val="black"/>
                </a:solidFill>
                <a:latin typeface="Raleway SemiBold" panose="020B0703030101060003" pitchFamily="34" charset="0"/>
              </a:rPr>
              <a:t> LLMs </a:t>
            </a:r>
            <a:r>
              <a:rPr lang="ru-RU" sz="2700" dirty="0">
                <a:solidFill>
                  <a:prstClr val="black"/>
                </a:solidFill>
                <a:latin typeface="Raleway SemiBold" panose="020B0703030101060003" pitchFamily="34" charset="0"/>
              </a:rPr>
              <a:t>Работают</a:t>
            </a:r>
            <a:endParaRPr lang="en-US" sz="2700" dirty="0">
              <a:solidFill>
                <a:prstClr val="black"/>
              </a:solidFill>
              <a:latin typeface="Raleway SemiBold" panose="020B0703030101060003" pitchFamily="34" charset="0"/>
            </a:endParaRPr>
          </a:p>
        </p:txBody>
      </p:sp>
      <p:sp>
        <p:nvSpPr>
          <p:cNvPr id="15" name="TextBox 14">
            <a:extLst>
              <a:ext uri="{FF2B5EF4-FFF2-40B4-BE49-F238E27FC236}">
                <a16:creationId xmlns:a16="http://schemas.microsoft.com/office/drawing/2014/main" id="{6410FD14-6287-02A4-4681-70A8029577A7}"/>
              </a:ext>
            </a:extLst>
          </p:cNvPr>
          <p:cNvSpPr txBox="1"/>
          <p:nvPr/>
        </p:nvSpPr>
        <p:spPr>
          <a:xfrm>
            <a:off x="1015760" y="1886552"/>
            <a:ext cx="7110323" cy="507831"/>
          </a:xfrm>
          <a:prstGeom prst="rect">
            <a:avLst/>
          </a:prstGeom>
          <a:noFill/>
        </p:spPr>
        <p:txBody>
          <a:bodyPr wrap="square">
            <a:spAutoFit/>
          </a:bodyPr>
          <a:lstStyle/>
          <a:p>
            <a:pPr algn="ctr" defTabSz="685800"/>
            <a:r>
              <a:rPr lang="ru-RU" sz="2700" dirty="0">
                <a:solidFill>
                  <a:prstClr val="white">
                    <a:lumMod val="65000"/>
                  </a:prstClr>
                </a:solidFill>
                <a:latin typeface="Calibri" panose="020F0502020204030204"/>
              </a:rPr>
              <a:t>Предсказание следующего слова</a:t>
            </a:r>
            <a:endParaRPr lang="en-US" sz="2700" dirty="0">
              <a:solidFill>
                <a:prstClr val="white">
                  <a:lumMod val="65000"/>
                </a:prstClr>
              </a:solidFill>
              <a:latin typeface="Calibri" panose="020F0502020204030204"/>
            </a:endParaRPr>
          </a:p>
        </p:txBody>
      </p:sp>
      <p:sp>
        <p:nvSpPr>
          <p:cNvPr id="17" name="TextBox 16">
            <a:extLst>
              <a:ext uri="{FF2B5EF4-FFF2-40B4-BE49-F238E27FC236}">
                <a16:creationId xmlns:a16="http://schemas.microsoft.com/office/drawing/2014/main" id="{2808DAE1-A6EE-DAC0-23E7-666158C09783}"/>
              </a:ext>
            </a:extLst>
          </p:cNvPr>
          <p:cNvSpPr txBox="1"/>
          <p:nvPr/>
        </p:nvSpPr>
        <p:spPr>
          <a:xfrm>
            <a:off x="1319842" y="3949819"/>
            <a:ext cx="1158095" cy="300082"/>
          </a:xfrm>
          <a:prstGeom prst="rect">
            <a:avLst/>
          </a:prstGeom>
          <a:solidFill>
            <a:schemeClr val="accent4"/>
          </a:solidFill>
        </p:spPr>
        <p:txBody>
          <a:bodyPr wrap="square" rtlCol="0">
            <a:spAutoFit/>
          </a:bodyPr>
          <a:lstStyle/>
          <a:p>
            <a:pPr algn="r" defTabSz="685800"/>
            <a:r>
              <a:rPr lang="en-US" sz="1350" dirty="0">
                <a:solidFill>
                  <a:prstClr val="black"/>
                </a:solidFill>
                <a:latin typeface="Calibri" panose="020F0502020204030204"/>
              </a:rPr>
              <a:t>Tell a story.</a:t>
            </a:r>
          </a:p>
        </p:txBody>
      </p:sp>
      <p:sp>
        <p:nvSpPr>
          <p:cNvPr id="3" name="TextBox 2">
            <a:extLst>
              <a:ext uri="{FF2B5EF4-FFF2-40B4-BE49-F238E27FC236}">
                <a16:creationId xmlns:a16="http://schemas.microsoft.com/office/drawing/2014/main" id="{9F302314-81E5-8C72-6A91-0B4186B21B05}"/>
              </a:ext>
            </a:extLst>
          </p:cNvPr>
          <p:cNvSpPr txBox="1"/>
          <p:nvPr/>
        </p:nvSpPr>
        <p:spPr>
          <a:xfrm>
            <a:off x="3001993" y="3949819"/>
            <a:ext cx="521900" cy="507831"/>
          </a:xfrm>
          <a:prstGeom prst="rect">
            <a:avLst/>
          </a:prstGeom>
          <a:solidFill>
            <a:srgbClr val="FFC000"/>
          </a:solidFill>
        </p:spPr>
        <p:txBody>
          <a:bodyPr wrap="square" rtlCol="0">
            <a:spAutoFit/>
          </a:bodyPr>
          <a:lstStyle/>
          <a:p>
            <a:pPr algn="r" defTabSz="685800"/>
            <a:r>
              <a:rPr lang="en-US" sz="1350" dirty="0">
                <a:solidFill>
                  <a:prstClr val="black"/>
                </a:solidFill>
                <a:latin typeface="Calibri" panose="020F0502020204030204"/>
              </a:rPr>
              <a:t>upon</a:t>
            </a:r>
          </a:p>
        </p:txBody>
      </p:sp>
    </p:spTree>
    <p:extLst>
      <p:ext uri="{BB962C8B-B14F-4D97-AF65-F5344CB8AC3E}">
        <p14:creationId xmlns:p14="http://schemas.microsoft.com/office/powerpoint/2010/main" val="2275903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7D49E-EF56-0E94-D8C9-394EA43A034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1659E2F-AAEB-B2C1-63C9-5244E1449103}"/>
              </a:ext>
            </a:extLst>
          </p:cNvPr>
          <p:cNvSpPr txBox="1"/>
          <p:nvPr/>
        </p:nvSpPr>
        <p:spPr>
          <a:xfrm>
            <a:off x="2477936" y="3949819"/>
            <a:ext cx="524057" cy="507831"/>
          </a:xfrm>
          <a:prstGeom prst="rect">
            <a:avLst/>
          </a:prstGeom>
          <a:solidFill>
            <a:srgbClr val="FFC000"/>
          </a:solidFill>
        </p:spPr>
        <p:txBody>
          <a:bodyPr wrap="square" rtlCol="0">
            <a:spAutoFit/>
          </a:bodyPr>
          <a:lstStyle/>
          <a:p>
            <a:pPr algn="r" defTabSz="685800"/>
            <a:r>
              <a:rPr lang="en-US" sz="1350" dirty="0">
                <a:solidFill>
                  <a:prstClr val="black"/>
                </a:solidFill>
                <a:latin typeface="Calibri" panose="020F0502020204030204"/>
              </a:rPr>
              <a:t>Once</a:t>
            </a:r>
          </a:p>
        </p:txBody>
      </p:sp>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3235BF12-E260-E528-480A-2546B36AE49D}"/>
                  </a:ext>
                </a:extLst>
              </p:cNvPr>
              <p:cNvGraphicFramePr>
                <a:graphicFrameLocks noChangeAspect="1"/>
              </p:cNvGraphicFramePr>
              <p:nvPr/>
            </p:nvGraphicFramePr>
            <p:xfrm>
              <a:off x="3826105" y="3034977"/>
              <a:ext cx="1491787" cy="1991428"/>
            </p:xfrm>
            <a:graphic>
              <a:graphicData uri="http://schemas.microsoft.com/office/drawing/2017/model3d">
                <am3d:model3d r:embed="rId2">
                  <am3d:spPr>
                    <a:xfrm>
                      <a:off x="0" y="0"/>
                      <a:ext cx="1491787" cy="1991428"/>
                    </a:xfrm>
                    <a:prstGeom prst="rect">
                      <a:avLst/>
                    </a:prstGeom>
                  </am3d:spPr>
                  <am3d:camera>
                    <am3d:pos x="0" y="0" z="66636298"/>
                    <am3d:up dx="0" dy="36000000" dz="0"/>
                    <am3d:lookAt x="0" y="0" z="0"/>
                    <am3d:perspective fov="2700000"/>
                  </am3d:camera>
                  <am3d:trans>
                    <am3d:meterPerModelUnit n="485892" d="1000000"/>
                    <am3d:preTrans dx="173128" dy="1690454" dz="-20802841"/>
                    <am3d:scale>
                      <am3d:sx n="1000000" d="1000000"/>
                      <am3d:sy n="1000000" d="1000000"/>
                      <am3d:sz n="1000000" d="1000000"/>
                    </am3d:scale>
                    <am3d:rot ax="1151744" ay="2669187" az="822616"/>
                    <am3d:postTrans dx="0" dy="0" dz="0"/>
                  </am3d:trans>
                  <am3d:raster rName="Office3DRenderer" rVer="16.0.8326">
                    <am3d:blip r:embed="rId3"/>
                  </am3d:raster>
                  <am3d:objViewport viewportSz="24666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3235BF12-E260-E528-480A-2546B36AE49D}"/>
                  </a:ext>
                </a:extLst>
              </p:cNvPr>
              <p:cNvPicPr>
                <a:picLocks noGrp="1" noRot="1" noChangeAspect="1" noMove="1" noResize="1" noEditPoints="1" noAdjustHandles="1" noChangeArrowheads="1" noChangeShapeType="1" noCrop="1"/>
              </p:cNvPicPr>
              <p:nvPr/>
            </p:nvPicPr>
            <p:blipFill>
              <a:blip r:embed="rId3"/>
              <a:stretch>
                <a:fillRect/>
              </a:stretch>
            </p:blipFill>
            <p:spPr>
              <a:xfrm>
                <a:off x="3826105" y="3034977"/>
                <a:ext cx="1491787" cy="1991428"/>
              </a:xfrm>
              <a:prstGeom prst="rect">
                <a:avLst/>
              </a:prstGeom>
            </p:spPr>
          </p:pic>
        </mc:Fallback>
      </mc:AlternateContent>
      <p:sp>
        <p:nvSpPr>
          <p:cNvPr id="14" name="TextBox 13">
            <a:extLst>
              <a:ext uri="{FF2B5EF4-FFF2-40B4-BE49-F238E27FC236}">
                <a16:creationId xmlns:a16="http://schemas.microsoft.com/office/drawing/2014/main" id="{4F2CD343-ABBD-F80D-05ED-7430DB8C5430}"/>
              </a:ext>
            </a:extLst>
          </p:cNvPr>
          <p:cNvSpPr txBox="1"/>
          <p:nvPr/>
        </p:nvSpPr>
        <p:spPr>
          <a:xfrm>
            <a:off x="1015760" y="1265450"/>
            <a:ext cx="7110323" cy="507831"/>
          </a:xfrm>
          <a:prstGeom prst="rect">
            <a:avLst/>
          </a:prstGeom>
          <a:noFill/>
        </p:spPr>
        <p:txBody>
          <a:bodyPr wrap="square">
            <a:spAutoFit/>
          </a:bodyPr>
          <a:lstStyle/>
          <a:p>
            <a:pPr algn="ctr" defTabSz="685800"/>
            <a:r>
              <a:rPr lang="ru-RU" sz="2700" dirty="0">
                <a:solidFill>
                  <a:prstClr val="black"/>
                </a:solidFill>
                <a:latin typeface="Raleway SemiBold" panose="020B0703030101060003" pitchFamily="34" charset="0"/>
              </a:rPr>
              <a:t>Как</a:t>
            </a:r>
            <a:r>
              <a:rPr lang="en-US" sz="2700" dirty="0">
                <a:solidFill>
                  <a:prstClr val="black"/>
                </a:solidFill>
                <a:latin typeface="Raleway SemiBold" panose="020B0703030101060003" pitchFamily="34" charset="0"/>
              </a:rPr>
              <a:t> LLMs </a:t>
            </a:r>
            <a:r>
              <a:rPr lang="ru-RU" sz="2700" dirty="0">
                <a:solidFill>
                  <a:prstClr val="black"/>
                </a:solidFill>
                <a:latin typeface="Raleway SemiBold" panose="020B0703030101060003" pitchFamily="34" charset="0"/>
              </a:rPr>
              <a:t>Работают</a:t>
            </a:r>
            <a:endParaRPr lang="en-US" sz="2700" dirty="0">
              <a:solidFill>
                <a:prstClr val="black"/>
              </a:solidFill>
              <a:latin typeface="Raleway SemiBold" panose="020B0703030101060003" pitchFamily="34" charset="0"/>
            </a:endParaRPr>
          </a:p>
        </p:txBody>
      </p:sp>
      <p:sp>
        <p:nvSpPr>
          <p:cNvPr id="15" name="TextBox 14">
            <a:extLst>
              <a:ext uri="{FF2B5EF4-FFF2-40B4-BE49-F238E27FC236}">
                <a16:creationId xmlns:a16="http://schemas.microsoft.com/office/drawing/2014/main" id="{AB7879D3-2445-C127-9521-22729EC1AC69}"/>
              </a:ext>
            </a:extLst>
          </p:cNvPr>
          <p:cNvSpPr txBox="1"/>
          <p:nvPr/>
        </p:nvSpPr>
        <p:spPr>
          <a:xfrm>
            <a:off x="1015760" y="1886552"/>
            <a:ext cx="7110323" cy="507831"/>
          </a:xfrm>
          <a:prstGeom prst="rect">
            <a:avLst/>
          </a:prstGeom>
          <a:noFill/>
        </p:spPr>
        <p:txBody>
          <a:bodyPr wrap="square">
            <a:spAutoFit/>
          </a:bodyPr>
          <a:lstStyle/>
          <a:p>
            <a:pPr algn="ctr" defTabSz="685800"/>
            <a:r>
              <a:rPr lang="ru-RU" sz="2700" dirty="0">
                <a:solidFill>
                  <a:prstClr val="white">
                    <a:lumMod val="65000"/>
                  </a:prstClr>
                </a:solidFill>
                <a:latin typeface="Calibri" panose="020F0502020204030204"/>
              </a:rPr>
              <a:t>Предсказание следующего слова</a:t>
            </a:r>
            <a:endParaRPr lang="en-US" sz="2700" dirty="0">
              <a:solidFill>
                <a:prstClr val="white">
                  <a:lumMod val="65000"/>
                </a:prstClr>
              </a:solidFill>
              <a:latin typeface="Calibri" panose="020F0502020204030204"/>
            </a:endParaRPr>
          </a:p>
        </p:txBody>
      </p:sp>
      <p:sp>
        <p:nvSpPr>
          <p:cNvPr id="17" name="TextBox 16">
            <a:extLst>
              <a:ext uri="{FF2B5EF4-FFF2-40B4-BE49-F238E27FC236}">
                <a16:creationId xmlns:a16="http://schemas.microsoft.com/office/drawing/2014/main" id="{D740F71E-0AF3-0C69-2F07-CC077A0EF30D}"/>
              </a:ext>
            </a:extLst>
          </p:cNvPr>
          <p:cNvSpPr txBox="1"/>
          <p:nvPr/>
        </p:nvSpPr>
        <p:spPr>
          <a:xfrm>
            <a:off x="1319842" y="3949819"/>
            <a:ext cx="1158095" cy="300082"/>
          </a:xfrm>
          <a:prstGeom prst="rect">
            <a:avLst/>
          </a:prstGeom>
          <a:solidFill>
            <a:schemeClr val="accent4"/>
          </a:solidFill>
        </p:spPr>
        <p:txBody>
          <a:bodyPr wrap="square" rtlCol="0">
            <a:spAutoFit/>
          </a:bodyPr>
          <a:lstStyle/>
          <a:p>
            <a:pPr algn="r" defTabSz="685800"/>
            <a:r>
              <a:rPr lang="en-US" sz="1350" dirty="0">
                <a:solidFill>
                  <a:prstClr val="black"/>
                </a:solidFill>
                <a:latin typeface="Calibri" panose="020F0502020204030204"/>
              </a:rPr>
              <a:t>Tell a story.</a:t>
            </a:r>
          </a:p>
        </p:txBody>
      </p:sp>
      <p:sp>
        <p:nvSpPr>
          <p:cNvPr id="3" name="TextBox 2">
            <a:extLst>
              <a:ext uri="{FF2B5EF4-FFF2-40B4-BE49-F238E27FC236}">
                <a16:creationId xmlns:a16="http://schemas.microsoft.com/office/drawing/2014/main" id="{1269F49C-5C9D-6FC2-C5FB-A78BD9E406E3}"/>
              </a:ext>
            </a:extLst>
          </p:cNvPr>
          <p:cNvSpPr txBox="1"/>
          <p:nvPr/>
        </p:nvSpPr>
        <p:spPr>
          <a:xfrm>
            <a:off x="3001993" y="3949819"/>
            <a:ext cx="521900" cy="507831"/>
          </a:xfrm>
          <a:prstGeom prst="rect">
            <a:avLst/>
          </a:prstGeom>
          <a:solidFill>
            <a:srgbClr val="FFC000"/>
          </a:solidFill>
        </p:spPr>
        <p:txBody>
          <a:bodyPr wrap="square" rtlCol="0">
            <a:spAutoFit/>
          </a:bodyPr>
          <a:lstStyle/>
          <a:p>
            <a:pPr algn="r" defTabSz="685800"/>
            <a:r>
              <a:rPr lang="en-US" sz="1350" dirty="0">
                <a:solidFill>
                  <a:prstClr val="black"/>
                </a:solidFill>
                <a:latin typeface="Calibri" panose="020F0502020204030204"/>
              </a:rPr>
              <a:t>upon</a:t>
            </a:r>
          </a:p>
        </p:txBody>
      </p:sp>
      <p:sp>
        <p:nvSpPr>
          <p:cNvPr id="6" name="TextBox 5">
            <a:extLst>
              <a:ext uri="{FF2B5EF4-FFF2-40B4-BE49-F238E27FC236}">
                <a16:creationId xmlns:a16="http://schemas.microsoft.com/office/drawing/2014/main" id="{27FD9996-B8EF-221B-5105-84F85E6463A0}"/>
              </a:ext>
            </a:extLst>
          </p:cNvPr>
          <p:cNvSpPr txBox="1"/>
          <p:nvPr/>
        </p:nvSpPr>
        <p:spPr>
          <a:xfrm>
            <a:off x="5812045" y="3949819"/>
            <a:ext cx="644827" cy="300082"/>
          </a:xfrm>
          <a:prstGeom prst="rect">
            <a:avLst/>
          </a:prstGeom>
          <a:solidFill>
            <a:srgbClr val="92D050"/>
          </a:solidFill>
        </p:spPr>
        <p:txBody>
          <a:bodyPr wrap="square" rtlCol="0">
            <a:spAutoFit/>
          </a:bodyPr>
          <a:lstStyle/>
          <a:p>
            <a:pPr algn="r" defTabSz="685800"/>
            <a:r>
              <a:rPr lang="en-US" sz="1350" dirty="0">
                <a:solidFill>
                  <a:prstClr val="black"/>
                </a:solidFill>
                <a:latin typeface="Calibri" panose="020F0502020204030204"/>
              </a:rPr>
              <a:t>a time</a:t>
            </a:r>
          </a:p>
        </p:txBody>
      </p:sp>
    </p:spTree>
    <p:extLst>
      <p:ext uri="{BB962C8B-B14F-4D97-AF65-F5344CB8AC3E}">
        <p14:creationId xmlns:p14="http://schemas.microsoft.com/office/powerpoint/2010/main" val="809425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1F2607-E22F-CC4A-919C-7FE334288F52}"/>
              </a:ext>
            </a:extLst>
          </p:cNvPr>
          <p:cNvSpPr>
            <a:spLocks noGrp="1"/>
          </p:cNvSpPr>
          <p:nvPr>
            <p:ph type="title"/>
          </p:nvPr>
        </p:nvSpPr>
        <p:spPr/>
        <p:txBody>
          <a:bodyPr/>
          <a:lstStyle/>
          <a:p>
            <a:r>
              <a:rPr lang="ru-RU" dirty="0"/>
              <a:t>Прогноз «сильного» ИИ</a:t>
            </a:r>
          </a:p>
        </p:txBody>
      </p:sp>
      <p:pic>
        <p:nvPicPr>
          <p:cNvPr id="6" name="Объект 5">
            <a:extLst>
              <a:ext uri="{FF2B5EF4-FFF2-40B4-BE49-F238E27FC236}">
                <a16:creationId xmlns:a16="http://schemas.microsoft.com/office/drawing/2014/main" id="{A83CC982-B29B-7542-A942-DB5A0CFA67BD}"/>
              </a:ext>
            </a:extLst>
          </p:cNvPr>
          <p:cNvPicPr>
            <a:picLocks noGrp="1" noChangeAspect="1"/>
          </p:cNvPicPr>
          <p:nvPr>
            <p:ph idx="1"/>
          </p:nvPr>
        </p:nvPicPr>
        <p:blipFill>
          <a:blip r:embed="rId2"/>
          <a:stretch>
            <a:fillRect/>
          </a:stretch>
        </p:blipFill>
        <p:spPr>
          <a:xfrm>
            <a:off x="548922" y="1600200"/>
            <a:ext cx="8046156" cy="4525963"/>
          </a:xfrm>
        </p:spPr>
      </p:pic>
      <p:sp>
        <p:nvSpPr>
          <p:cNvPr id="4" name="Номер слайда 3">
            <a:extLst>
              <a:ext uri="{FF2B5EF4-FFF2-40B4-BE49-F238E27FC236}">
                <a16:creationId xmlns:a16="http://schemas.microsoft.com/office/drawing/2014/main" id="{E13A82EB-0427-4040-BBCE-43111276E1B1}"/>
              </a:ext>
            </a:extLst>
          </p:cNvPr>
          <p:cNvSpPr>
            <a:spLocks noGrp="1"/>
          </p:cNvSpPr>
          <p:nvPr>
            <p:ph type="sldNum" sz="quarter" idx="12"/>
          </p:nvPr>
        </p:nvSpPr>
        <p:spPr/>
        <p:txBody>
          <a:bodyPr/>
          <a:lstStyle/>
          <a:p>
            <a:fld id="{38237106-F2ED-405E-BC33-CC3CF426205F}" type="slidenum">
              <a:rPr lang="en-US" smtClean="0"/>
              <a:pPr/>
              <a:t>3</a:t>
            </a:fld>
            <a:endParaRPr lang="en-US"/>
          </a:p>
        </p:txBody>
      </p:sp>
    </p:spTree>
    <p:extLst>
      <p:ext uri="{BB962C8B-B14F-4D97-AF65-F5344CB8AC3E}">
        <p14:creationId xmlns:p14="http://schemas.microsoft.com/office/powerpoint/2010/main" val="3928445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81419-A773-1837-B1FE-8D21D7A9FA5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C398F54-7DF8-4796-FB66-2F7275252642}"/>
              </a:ext>
            </a:extLst>
          </p:cNvPr>
          <p:cNvSpPr txBox="1"/>
          <p:nvPr/>
        </p:nvSpPr>
        <p:spPr>
          <a:xfrm>
            <a:off x="2025049" y="3949819"/>
            <a:ext cx="524057" cy="507831"/>
          </a:xfrm>
          <a:prstGeom prst="rect">
            <a:avLst/>
          </a:prstGeom>
          <a:solidFill>
            <a:srgbClr val="FFC000"/>
          </a:solidFill>
        </p:spPr>
        <p:txBody>
          <a:bodyPr wrap="square" rtlCol="0">
            <a:spAutoFit/>
          </a:bodyPr>
          <a:lstStyle/>
          <a:p>
            <a:pPr algn="r" defTabSz="685800"/>
            <a:r>
              <a:rPr lang="en-US" sz="1350" dirty="0">
                <a:solidFill>
                  <a:prstClr val="black"/>
                </a:solidFill>
                <a:latin typeface="Calibri" panose="020F0502020204030204"/>
              </a:rPr>
              <a:t>Once</a:t>
            </a:r>
          </a:p>
        </p:txBody>
      </p:sp>
      <p:sp>
        <p:nvSpPr>
          <p:cNvPr id="14" name="TextBox 13">
            <a:extLst>
              <a:ext uri="{FF2B5EF4-FFF2-40B4-BE49-F238E27FC236}">
                <a16:creationId xmlns:a16="http://schemas.microsoft.com/office/drawing/2014/main" id="{E7357B9C-BE4A-0B3B-5F9C-02D421600E76}"/>
              </a:ext>
            </a:extLst>
          </p:cNvPr>
          <p:cNvSpPr txBox="1"/>
          <p:nvPr/>
        </p:nvSpPr>
        <p:spPr>
          <a:xfrm>
            <a:off x="1015760" y="1265450"/>
            <a:ext cx="7110323" cy="507831"/>
          </a:xfrm>
          <a:prstGeom prst="rect">
            <a:avLst/>
          </a:prstGeom>
          <a:noFill/>
        </p:spPr>
        <p:txBody>
          <a:bodyPr wrap="square">
            <a:spAutoFit/>
          </a:bodyPr>
          <a:lstStyle/>
          <a:p>
            <a:pPr algn="ctr" defTabSz="685800"/>
            <a:r>
              <a:rPr lang="ru-RU" sz="2700" dirty="0">
                <a:solidFill>
                  <a:prstClr val="black"/>
                </a:solidFill>
                <a:latin typeface="Raleway SemiBold" panose="020B0703030101060003" pitchFamily="34" charset="0"/>
              </a:rPr>
              <a:t>Как</a:t>
            </a:r>
            <a:r>
              <a:rPr lang="en-US" sz="2700" dirty="0">
                <a:solidFill>
                  <a:prstClr val="black"/>
                </a:solidFill>
                <a:latin typeface="Raleway SemiBold" panose="020B0703030101060003" pitchFamily="34" charset="0"/>
              </a:rPr>
              <a:t> LLMs </a:t>
            </a:r>
            <a:r>
              <a:rPr lang="ru-RU" sz="2700" dirty="0">
                <a:solidFill>
                  <a:prstClr val="black"/>
                </a:solidFill>
                <a:latin typeface="Raleway SemiBold" panose="020B0703030101060003" pitchFamily="34" charset="0"/>
              </a:rPr>
              <a:t>Работают</a:t>
            </a:r>
            <a:endParaRPr lang="en-US" sz="2700" dirty="0">
              <a:solidFill>
                <a:prstClr val="black"/>
              </a:solidFill>
              <a:latin typeface="Raleway SemiBold" panose="020B0703030101060003" pitchFamily="34" charset="0"/>
            </a:endParaRPr>
          </a:p>
        </p:txBody>
      </p:sp>
      <p:sp>
        <p:nvSpPr>
          <p:cNvPr id="15" name="TextBox 14">
            <a:extLst>
              <a:ext uri="{FF2B5EF4-FFF2-40B4-BE49-F238E27FC236}">
                <a16:creationId xmlns:a16="http://schemas.microsoft.com/office/drawing/2014/main" id="{DEAA19CE-4EA2-A141-4BF6-80F2C3E6AECC}"/>
              </a:ext>
            </a:extLst>
          </p:cNvPr>
          <p:cNvSpPr txBox="1"/>
          <p:nvPr/>
        </p:nvSpPr>
        <p:spPr>
          <a:xfrm>
            <a:off x="1015760" y="1886552"/>
            <a:ext cx="7110323" cy="507831"/>
          </a:xfrm>
          <a:prstGeom prst="rect">
            <a:avLst/>
          </a:prstGeom>
          <a:noFill/>
        </p:spPr>
        <p:txBody>
          <a:bodyPr wrap="square">
            <a:spAutoFit/>
          </a:bodyPr>
          <a:lstStyle/>
          <a:p>
            <a:pPr algn="ctr" defTabSz="685800"/>
            <a:r>
              <a:rPr lang="en-US" sz="2700" dirty="0">
                <a:solidFill>
                  <a:prstClr val="white">
                    <a:lumMod val="65000"/>
                  </a:prstClr>
                </a:solidFill>
                <a:latin typeface="Calibri" panose="020F0502020204030204"/>
              </a:rPr>
              <a:t>Next Word Prediction</a:t>
            </a:r>
          </a:p>
        </p:txBody>
      </p:sp>
      <p:sp>
        <p:nvSpPr>
          <p:cNvPr id="17" name="TextBox 16">
            <a:extLst>
              <a:ext uri="{FF2B5EF4-FFF2-40B4-BE49-F238E27FC236}">
                <a16:creationId xmlns:a16="http://schemas.microsoft.com/office/drawing/2014/main" id="{39244E51-7AEB-0977-9318-4BB9F04014D8}"/>
              </a:ext>
            </a:extLst>
          </p:cNvPr>
          <p:cNvSpPr txBox="1"/>
          <p:nvPr/>
        </p:nvSpPr>
        <p:spPr>
          <a:xfrm>
            <a:off x="866955" y="3949819"/>
            <a:ext cx="1158095" cy="300082"/>
          </a:xfrm>
          <a:prstGeom prst="rect">
            <a:avLst/>
          </a:prstGeom>
          <a:solidFill>
            <a:schemeClr val="accent4"/>
          </a:solidFill>
        </p:spPr>
        <p:txBody>
          <a:bodyPr wrap="square" rtlCol="0">
            <a:spAutoFit/>
          </a:bodyPr>
          <a:lstStyle/>
          <a:p>
            <a:pPr algn="r" defTabSz="685800"/>
            <a:r>
              <a:rPr lang="en-US" sz="1350" dirty="0">
                <a:solidFill>
                  <a:prstClr val="black"/>
                </a:solidFill>
                <a:latin typeface="Calibri" panose="020F0502020204030204"/>
              </a:rPr>
              <a:t>Tell a story.</a:t>
            </a:r>
          </a:p>
        </p:txBody>
      </p:sp>
      <p:sp>
        <p:nvSpPr>
          <p:cNvPr id="3" name="TextBox 2">
            <a:extLst>
              <a:ext uri="{FF2B5EF4-FFF2-40B4-BE49-F238E27FC236}">
                <a16:creationId xmlns:a16="http://schemas.microsoft.com/office/drawing/2014/main" id="{7E275FF0-6627-9C64-DDA7-CD47D0F55187}"/>
              </a:ext>
            </a:extLst>
          </p:cNvPr>
          <p:cNvSpPr txBox="1"/>
          <p:nvPr/>
        </p:nvSpPr>
        <p:spPr>
          <a:xfrm>
            <a:off x="2549107" y="3949819"/>
            <a:ext cx="521900" cy="507831"/>
          </a:xfrm>
          <a:prstGeom prst="rect">
            <a:avLst/>
          </a:prstGeom>
          <a:solidFill>
            <a:srgbClr val="FFC000"/>
          </a:solidFill>
        </p:spPr>
        <p:txBody>
          <a:bodyPr wrap="square" rtlCol="0">
            <a:spAutoFit/>
          </a:bodyPr>
          <a:lstStyle/>
          <a:p>
            <a:pPr algn="r" defTabSz="685800"/>
            <a:r>
              <a:rPr lang="en-US" sz="1350" dirty="0">
                <a:solidFill>
                  <a:prstClr val="black"/>
                </a:solidFill>
                <a:latin typeface="Calibri" panose="020F0502020204030204"/>
              </a:rPr>
              <a:t>upon</a:t>
            </a:r>
          </a:p>
        </p:txBody>
      </p:sp>
      <p:sp>
        <p:nvSpPr>
          <p:cNvPr id="6" name="TextBox 5">
            <a:extLst>
              <a:ext uri="{FF2B5EF4-FFF2-40B4-BE49-F238E27FC236}">
                <a16:creationId xmlns:a16="http://schemas.microsoft.com/office/drawing/2014/main" id="{B5334D70-8845-38C3-0464-54934FFC33D7}"/>
              </a:ext>
            </a:extLst>
          </p:cNvPr>
          <p:cNvSpPr txBox="1"/>
          <p:nvPr/>
        </p:nvSpPr>
        <p:spPr>
          <a:xfrm>
            <a:off x="3071007" y="3949819"/>
            <a:ext cx="644827" cy="300082"/>
          </a:xfrm>
          <a:prstGeom prst="rect">
            <a:avLst/>
          </a:prstGeom>
          <a:solidFill>
            <a:srgbClr val="FFC000"/>
          </a:solidFill>
        </p:spPr>
        <p:txBody>
          <a:bodyPr wrap="square" rtlCol="0">
            <a:spAutoFit/>
          </a:bodyPr>
          <a:lstStyle/>
          <a:p>
            <a:pPr algn="r" defTabSz="685800"/>
            <a:r>
              <a:rPr lang="en-US" sz="1350" dirty="0">
                <a:solidFill>
                  <a:prstClr val="black"/>
                </a:solidFill>
                <a:latin typeface="Calibri" panose="020F0502020204030204"/>
              </a:rPr>
              <a:t>a time</a:t>
            </a:r>
          </a:p>
        </p:txBody>
      </p:sp>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CCB5095E-482A-FD9B-B315-FE016823ACFA}"/>
                  </a:ext>
                </a:extLst>
              </p:cNvPr>
              <p:cNvGraphicFramePr>
                <a:graphicFrameLocks noChangeAspect="1"/>
              </p:cNvGraphicFramePr>
              <p:nvPr/>
            </p:nvGraphicFramePr>
            <p:xfrm>
              <a:off x="3761865" y="3220558"/>
              <a:ext cx="1620266" cy="1620266"/>
            </p:xfrm>
            <a:graphic>
              <a:graphicData uri="http://schemas.microsoft.com/office/drawing/2017/model3d">
                <am3d:model3d r:embed="rId3">
                  <am3d:spPr>
                    <a:xfrm>
                      <a:off x="0" y="0"/>
                      <a:ext cx="1620266" cy="1620266"/>
                    </a:xfrm>
                    <a:prstGeom prst="rect">
                      <a:avLst/>
                    </a:prstGeom>
                  </am3d:spPr>
                  <am3d:camera>
                    <am3d:pos x="0" y="0" z="66636298"/>
                    <am3d:up dx="0" dy="36000000" dz="0"/>
                    <am3d:lookAt x="0" y="0" z="0"/>
                    <am3d:perspective fov="2700000"/>
                  </am3d:camera>
                  <am3d:trans>
                    <am3d:meterPerModelUnit n="485892" d="1000000"/>
                    <am3d:preTrans dx="173128" dy="1690454" dz="-20802841"/>
                    <am3d:scale>
                      <am3d:sx n="1000000" d="1000000"/>
                      <am3d:sy n="1000000" d="1000000"/>
                      <am3d:sz n="1000000" d="1000000"/>
                    </am3d:scale>
                    <am3d:rot ax="2928393" ay="-1274707" az="-1349419"/>
                    <am3d:postTrans dx="0" dy="0" dz="0"/>
                  </am3d:trans>
                  <am3d:raster rName="Office3DRenderer" rVer="16.0.8326">
                    <am3d:blip r:embed="rId4"/>
                  </am3d:raster>
                  <am3d:objViewport viewportSz="24697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CCB5095E-482A-FD9B-B315-FE016823ACFA}"/>
                  </a:ext>
                </a:extLst>
              </p:cNvPr>
              <p:cNvPicPr>
                <a:picLocks noGrp="1" noRot="1" noChangeAspect="1" noMove="1" noResize="1" noEditPoints="1" noAdjustHandles="1" noChangeArrowheads="1" noChangeShapeType="1" noCrop="1"/>
              </p:cNvPicPr>
              <p:nvPr/>
            </p:nvPicPr>
            <p:blipFill>
              <a:blip r:embed="rId4"/>
              <a:stretch>
                <a:fillRect/>
              </a:stretch>
            </p:blipFill>
            <p:spPr>
              <a:xfrm>
                <a:off x="3761865" y="3220558"/>
                <a:ext cx="1620266" cy="1620266"/>
              </a:xfrm>
              <a:prstGeom prst="rect">
                <a:avLst/>
              </a:prstGeom>
            </p:spPr>
          </p:pic>
        </mc:Fallback>
      </mc:AlternateContent>
      <p:sp>
        <p:nvSpPr>
          <p:cNvPr id="5" name="TextBox 4">
            <a:extLst>
              <a:ext uri="{FF2B5EF4-FFF2-40B4-BE49-F238E27FC236}">
                <a16:creationId xmlns:a16="http://schemas.microsoft.com/office/drawing/2014/main" id="{C5090DB8-3988-A746-3B28-203168534A83}"/>
              </a:ext>
            </a:extLst>
          </p:cNvPr>
          <p:cNvSpPr txBox="1"/>
          <p:nvPr/>
        </p:nvSpPr>
        <p:spPr>
          <a:xfrm>
            <a:off x="1964664" y="4432422"/>
            <a:ext cx="644827" cy="300082"/>
          </a:xfrm>
          <a:prstGeom prst="rect">
            <a:avLst/>
          </a:prstGeom>
          <a:solidFill>
            <a:srgbClr val="FFC000"/>
          </a:solidFill>
        </p:spPr>
        <p:txBody>
          <a:bodyPr wrap="square" rtlCol="0">
            <a:spAutoFit/>
          </a:bodyPr>
          <a:lstStyle/>
          <a:p>
            <a:pPr algn="ctr" defTabSz="685800"/>
            <a:r>
              <a:rPr lang="en-US" sz="1350" dirty="0">
                <a:solidFill>
                  <a:prstClr val="black"/>
                </a:solidFill>
                <a:latin typeface="Calibri" panose="020F0502020204030204"/>
              </a:rPr>
              <a:t>………</a:t>
            </a:r>
          </a:p>
        </p:txBody>
      </p:sp>
    </p:spTree>
    <p:extLst>
      <p:ext uri="{BB962C8B-B14F-4D97-AF65-F5344CB8AC3E}">
        <p14:creationId xmlns:p14="http://schemas.microsoft.com/office/powerpoint/2010/main" val="1695439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1024" fill="hold" nodeType="afterEffect">
                                  <p:stCondLst>
                                    <p:cond delay="0"/>
                                  </p:stCondLst>
                                  <p:childTnLst>
                                    <p:anim calcmode="lin" valueType="num">
                                      <p:cBhvr additive="sum">
                                        <p:cTn id="6" dur="2000" fill="hold"/>
                                        <p:tgtEl>
                                          <p:spTgt spid="13"/>
                                        </p:tgtEl>
                                        <p:attrNameLst>
                                          <p:attrName>3d.view.rotation.x</p:attrName>
                                        </p:attrNameLst>
                                      </p:cBhvr>
                                      <p:tavLst>
                                        <p:tav tm="0">
                                          <p:val>
                                            <p:fltVal val="0"/>
                                          </p:val>
                                        </p:tav>
                                        <p:tav tm="1120">
                                          <p:val>
                                            <p:fltVal val="-0.0017"/>
                                          </p:val>
                                        </p:tav>
                                        <p:tav tm="2250">
                                          <p:val>
                                            <p:fltVal val="-0.014"/>
                                          </p:val>
                                        </p:tav>
                                        <p:tav tm="3370">
                                          <p:val>
                                            <p:fltVal val="-0.0472"/>
                                          </p:val>
                                        </p:tav>
                                        <p:tav tm="4490">
                                          <p:val>
                                            <p:fltVal val="-0.1127"/>
                                          </p:val>
                                        </p:tav>
                                        <p:tav tm="5620">
                                          <p:val>
                                            <p:fltVal val="-0.2211"/>
                                          </p:val>
                                        </p:tav>
                                        <p:tav tm="6740">
                                          <p:val>
                                            <p:fltVal val="-0.3815"/>
                                          </p:val>
                                        </p:tav>
                                        <p:tav tm="7870">
                                          <p:val>
                                            <p:fltVal val="-0.605"/>
                                          </p:val>
                                        </p:tav>
                                        <p:tav tm="8990">
                                          <p:val>
                                            <p:fltVal val="-0.9054"/>
                                          </p:val>
                                        </p:tav>
                                        <p:tav tm="10110">
                                          <p:val>
                                            <p:fltVal val="-1.2876"/>
                                          </p:val>
                                        </p:tav>
                                        <p:tav tm="11240">
                                          <p:val>
                                            <p:fltVal val="-1.7647"/>
                                          </p:val>
                                        </p:tav>
                                        <p:tav tm="12360">
                                          <p:val>
                                            <p:fltVal val="-2.3529"/>
                                          </p:val>
                                        </p:tav>
                                        <p:tav tm="13480">
                                          <p:val>
                                            <p:fltVal val="-2.9813"/>
                                          </p:val>
                                        </p:tav>
                                        <p:tav tm="14610">
                                          <p:val>
                                            <p:fltVal val="-3.5055"/>
                                          </p:val>
                                        </p:tav>
                                        <p:tav tm="15730">
                                          <p:val>
                                            <p:fltVal val="-3.9334"/>
                                          </p:val>
                                        </p:tav>
                                        <p:tav tm="16850">
                                          <p:val>
                                            <p:fltVal val="-4.2681"/>
                                          </p:val>
                                        </p:tav>
                                        <p:tav tm="17980">
                                          <p:val>
                                            <p:fltVal val="-4.5242"/>
                                          </p:val>
                                        </p:tav>
                                        <p:tav tm="19100">
                                          <p:val>
                                            <p:fltVal val="-4.7137"/>
                                          </p:val>
                                        </p:tav>
                                        <p:tav tm="20220">
                                          <p:val>
                                            <p:fltVal val="-4.8438"/>
                                          </p:val>
                                        </p:tav>
                                        <p:tav tm="21350">
                                          <p:val>
                                            <p:fltVal val="-4.9269"/>
                                          </p:val>
                                        </p:tav>
                                        <p:tav tm="22470">
                                          <p:val>
                                            <p:fltVal val="-4.9736"/>
                                          </p:val>
                                        </p:tav>
                                        <p:tav tm="23600">
                                          <p:val>
                                            <p:fltVal val="-4.9944"/>
                                          </p:val>
                                        </p:tav>
                                        <p:tav tm="24720">
                                          <p:val>
                                            <p:fltVal val="-4.9998"/>
                                          </p:val>
                                        </p:tav>
                                        <p:tav tm="25840">
                                          <p:val>
                                            <p:fltVal val="-4.5262"/>
                                          </p:val>
                                        </p:tav>
                                        <p:tav tm="26970">
                                          <p:val>
                                            <p:fltVal val="-2.4454"/>
                                          </p:val>
                                        </p:tav>
                                        <p:tav tm="28090">
                                          <p:val>
                                            <p:fltVal val="0.6987"/>
                                          </p:val>
                                        </p:tav>
                                        <p:tav tm="29210">
                                          <p:val>
                                            <p:fltVal val="4.7001"/>
                                          </p:val>
                                        </p:tav>
                                        <p:tav tm="30340">
                                          <p:val>
                                            <p:fltVal val="9.4493"/>
                                          </p:val>
                                        </p:tav>
                                        <p:tav tm="31460">
                                          <p:val>
                                            <p:fltVal val="14.8744"/>
                                          </p:val>
                                        </p:tav>
                                        <p:tav tm="32580">
                                          <p:val>
                                            <p:fltVal val="20.923"/>
                                          </p:val>
                                        </p:tav>
                                        <p:tav tm="33710">
                                          <p:val>
                                            <p:fltVal val="27.4931"/>
                                          </p:val>
                                        </p:tav>
                                        <p:tav tm="34830">
                                          <p:val>
                                            <p:fltVal val="34.6709"/>
                                          </p:val>
                                        </p:tav>
                                        <p:tav tm="35960">
                                          <p:val>
                                            <p:fltVal val="42.3729"/>
                                          </p:val>
                                        </p:tav>
                                        <p:tav tm="37080">
                                          <p:val>
                                            <p:fltVal val="50.5763"/>
                                          </p:val>
                                        </p:tav>
                                        <p:tav tm="38200">
                                          <p:val>
                                            <p:fltVal val="59.2613"/>
                                          </p:val>
                                        </p:tav>
                                        <p:tav tm="39330">
                                          <p:val>
                                            <p:fltVal val="68.4108"/>
                                          </p:val>
                                        </p:tav>
                                        <p:tav tm="40450">
                                          <p:val>
                                            <p:fltVal val="78.0095"/>
                                          </p:val>
                                        </p:tav>
                                        <p:tav tm="41570">
                                          <p:val>
                                            <p:fltVal val="87.9524"/>
                                          </p:val>
                                        </p:tav>
                                        <p:tav tm="42700">
                                          <p:val>
                                            <p:fltVal val="98.4063"/>
                                          </p:val>
                                        </p:tav>
                                        <p:tav tm="43820">
                                          <p:val>
                                            <p:fltVal val="109.2726"/>
                                          </p:val>
                                        </p:tav>
                                        <p:tav tm="44940">
                                          <p:val>
                                            <p:fltVal val="120.5411"/>
                                          </p:val>
                                        </p:tav>
                                        <p:tav tm="46070">
                                          <p:val>
                                            <p:fltVal val="132.2023"/>
                                          </p:val>
                                        </p:tav>
                                        <p:tav tm="47190">
                                          <p:val>
                                            <p:fltVal val="144.2478"/>
                                          </p:val>
                                        </p:tav>
                                        <p:tav tm="48310">
                                          <p:val>
                                            <p:fltVal val="156.6693"/>
                                          </p:val>
                                        </p:tav>
                                        <p:tav tm="49440">
                                          <p:val>
                                            <p:fltVal val="169.3438"/>
                                          </p:val>
                                        </p:tav>
                                        <p:tav tm="50560">
                                          <p:val>
                                            <p:fltVal val="182.3622"/>
                                          </p:val>
                                        </p:tav>
                                        <p:tav tm="51690">
                                          <p:val>
                                            <p:fltVal val="195.2648"/>
                                          </p:val>
                                        </p:tav>
                                        <p:tav tm="52810">
                                          <p:val>
                                            <p:fltVal val="207.9209"/>
                                          </p:val>
                                        </p:tav>
                                        <p:tav tm="53930">
                                          <p:val>
                                            <p:fltVal val="220.0976"/>
                                          </p:val>
                                        </p:tav>
                                        <p:tav tm="55060">
                                          <p:val>
                                            <p:fltVal val="231.90221"/>
                                          </p:val>
                                        </p:tav>
                                        <p:tav tm="56180">
                                          <p:val>
                                            <p:fltVal val="243.4277"/>
                                          </p:val>
                                        </p:tav>
                                        <p:tav tm="57300">
                                          <p:val>
                                            <p:fltVal val="254.45959"/>
                                          </p:val>
                                        </p:tav>
                                        <p:tav tm="58430">
                                          <p:val>
                                            <p:fltVal val="265.09329"/>
                                          </p:val>
                                        </p:tav>
                                        <p:tav tm="59550">
                                          <p:val>
                                            <p:fltVal val="275.4086"/>
                                          </p:val>
                                        </p:tav>
                                        <p:tav tm="60670">
                                          <p:val>
                                            <p:fltVal val="285.21021"/>
                                          </p:val>
                                        </p:tav>
                                        <p:tav tm="61800">
                                          <p:val>
                                            <p:fltVal val="294.5798"/>
                                          </p:val>
                                        </p:tav>
                                        <p:tav tm="62920">
                                          <p:val>
                                            <p:fltVal val="303.5816"/>
                                          </p:val>
                                        </p:tav>
                                        <p:tav tm="64040">
                                          <p:val>
                                            <p:fltVal val="312.0397"/>
                                          </p:val>
                                        </p:tav>
                                        <p:tav tm="65170">
                                          <p:val>
                                            <p:fltVal val="320.0191"/>
                                          </p:val>
                                        </p:tav>
                                        <p:tav tm="66290">
                                          <p:val>
                                            <p:fltVal val="327.56451"/>
                                          </p:val>
                                        </p:tav>
                                        <p:tav tm="67420">
                                          <p:val>
                                            <p:fltVal val="334.51791"/>
                                          </p:val>
                                        </p:tav>
                                        <p:tav tm="68540">
                                          <p:val>
                                            <p:fltVal val="340.9765"/>
                                          </p:val>
                                        </p:tav>
                                        <p:tav tm="69660">
                                          <p:val>
                                            <p:fltVal val="346.7908"/>
                                          </p:val>
                                        </p:tav>
                                        <p:tav tm="70790">
                                          <p:val>
                                            <p:fltVal val="351.9791"/>
                                          </p:val>
                                        </p:tav>
                                        <p:tav tm="71910">
                                          <p:val>
                                            <p:fltVal val="356.52319"/>
                                          </p:val>
                                        </p:tav>
                                        <p:tav tm="73030">
                                          <p:val>
                                            <p:fltVal val="360.2634"/>
                                          </p:val>
                                        </p:tav>
                                        <p:tav tm="74160">
                                          <p:val>
                                            <p:fltVal val="363.12009"/>
                                          </p:val>
                                        </p:tav>
                                        <p:tav tm="75280">
                                          <p:val>
                                            <p:fltVal val="364.84369"/>
                                          </p:val>
                                        </p:tav>
                                        <p:tav tm="76400">
                                          <p:val>
                                            <p:fltVal val="364.9968"/>
                                          </p:val>
                                        </p:tav>
                                        <p:tav tm="77530">
                                          <p:val>
                                            <p:fltVal val="364.95801"/>
                                          </p:val>
                                        </p:tav>
                                        <p:tav tm="78650">
                                          <p:val>
                                            <p:fltVal val="364.8335"/>
                                          </p:val>
                                        </p:tav>
                                        <p:tav tm="79780">
                                          <p:val>
                                            <p:fltVal val="364.57639"/>
                                          </p:val>
                                        </p:tav>
                                        <p:tav tm="80900">
                                          <p:val>
                                            <p:fltVal val="364.1376"/>
                                          </p:val>
                                        </p:tav>
                                        <p:tav tm="82020">
                                          <p:val>
                                            <p:fltVal val="363.461"/>
                                          </p:val>
                                        </p:tav>
                                        <p:tav tm="83150">
                                          <p:val>
                                            <p:fltVal val="362.50989"/>
                                          </p:val>
                                        </p:tav>
                                        <p:tav tm="84270">
                                          <p:val>
                                            <p:fltVal val="361.55341"/>
                                          </p:val>
                                        </p:tav>
                                        <p:tav tm="85390">
                                          <p:val>
                                            <p:fltVal val="360.87219"/>
                                          </p:val>
                                        </p:tav>
                                        <p:tav tm="86520">
                                          <p:val>
                                            <p:fltVal val="360.4296"/>
                                          </p:val>
                                        </p:tav>
                                        <p:tav tm="87640">
                                          <p:val>
                                            <p:fltVal val="360.16971"/>
                                          </p:val>
                                        </p:tav>
                                        <p:tav tm="88760">
                                          <p:val>
                                            <p:fltVal val="360.04321"/>
                                          </p:val>
                                        </p:tav>
                                        <p:tav tm="89890">
                                          <p:val>
                                            <p:fltVal val="360.0033"/>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3d.view.translation.y</p:attrName>
                                        </p:attrNameLst>
                                      </p:cBhvr>
                                      <p:tavLst>
                                        <p:tav tm="0">
                                          <p:val>
                                            <p:fltVal val="0"/>
                                          </p:val>
                                        </p:tav>
                                        <p:tav tm="1120">
                                          <p:val>
                                            <p:fltVal val="0"/>
                                          </p:val>
                                        </p:tav>
                                        <p:tav tm="2250">
                                          <p:val>
                                            <p:fltVal val="-0.0002"/>
                                          </p:val>
                                        </p:tav>
                                        <p:tav tm="3370">
                                          <p:val>
                                            <p:fltVal val="-0.0009"/>
                                          </p:val>
                                        </p:tav>
                                        <p:tav tm="4490">
                                          <p:val>
                                            <p:fltVal val="-0.0022"/>
                                          </p:val>
                                        </p:tav>
                                        <p:tav tm="5620">
                                          <p:val>
                                            <p:fltVal val="-0.0043"/>
                                          </p:val>
                                        </p:tav>
                                        <p:tav tm="6740">
                                          <p:val>
                                            <p:fltVal val="-0.0074"/>
                                          </p:val>
                                        </p:tav>
                                        <p:tav tm="7870">
                                          <p:val>
                                            <p:fltVal val="-0.0118"/>
                                          </p:val>
                                        </p:tav>
                                        <p:tav tm="8990">
                                          <p:val>
                                            <p:fltVal val="-0.0176"/>
                                          </p:val>
                                        </p:tav>
                                        <p:tav tm="10110">
                                          <p:val>
                                            <p:fltVal val="-0.0251"/>
                                          </p:val>
                                        </p:tav>
                                        <p:tav tm="11240">
                                          <p:val>
                                            <p:fltVal val="-0.0325"/>
                                          </p:val>
                                        </p:tav>
                                        <p:tav tm="12360">
                                          <p:val>
                                            <p:fltVal val="-0.0383"/>
                                          </p:val>
                                        </p:tav>
                                        <p:tav tm="13480">
                                          <p:val>
                                            <p:fltVal val="-0.0426"/>
                                          </p:val>
                                        </p:tav>
                                        <p:tav tm="14610">
                                          <p:val>
                                            <p:fltVal val="-0.0457"/>
                                          </p:val>
                                        </p:tav>
                                        <p:tav tm="15730">
                                          <p:val>
                                            <p:fltVal val="-0.0478"/>
                                          </p:val>
                                        </p:tav>
                                        <p:tav tm="16850">
                                          <p:val>
                                            <p:fltVal val="-0.0491"/>
                                          </p:val>
                                        </p:tav>
                                        <p:tav tm="17980">
                                          <p:val>
                                            <p:fltVal val="-0.0497"/>
                                          </p:val>
                                        </p:tav>
                                        <p:tav tm="19100">
                                          <p:val>
                                            <p:fltVal val="-0.0499"/>
                                          </p:val>
                                        </p:tav>
                                        <p:tav tm="20220">
                                          <p:val>
                                            <p:fltVal val="-0.0499"/>
                                          </p:val>
                                        </p:tav>
                                        <p:tav tm="21350">
                                          <p:val>
                                            <p:fltVal val="-0.0497"/>
                                          </p:val>
                                        </p:tav>
                                        <p:tav tm="22470">
                                          <p:val>
                                            <p:fltVal val="-0.0482"/>
                                          </p:val>
                                        </p:tav>
                                        <p:tav tm="23600">
                                          <p:val>
                                            <p:fltVal val="-0.044"/>
                                          </p:val>
                                        </p:tav>
                                        <p:tav tm="24720">
                                          <p:val>
                                            <p:fltVal val="-0.0359"/>
                                          </p:val>
                                        </p:tav>
                                        <p:tav tm="25840">
                                          <p:val>
                                            <p:fltVal val="-0.0226"/>
                                          </p:val>
                                        </p:tav>
                                        <p:tav tm="26970">
                                          <p:val>
                                            <p:fltVal val="-0.0027"/>
                                          </p:val>
                                        </p:tav>
                                        <p:tav tm="28090">
                                          <p:val>
                                            <p:fltVal val="0.0249"/>
                                          </p:val>
                                        </p:tav>
                                        <p:tav tm="29210">
                                          <p:val>
                                            <p:fltVal val="0.0618"/>
                                          </p:val>
                                        </p:tav>
                                        <p:tav tm="30340">
                                          <p:val>
                                            <p:fltVal val="0.1093"/>
                                          </p:val>
                                        </p:tav>
                                        <p:tav tm="31460">
                                          <p:val>
                                            <p:fltVal val="0.1685"/>
                                          </p:val>
                                        </p:tav>
                                        <p:tav tm="32580">
                                          <p:val>
                                            <p:fltVal val="0.2408"/>
                                          </p:val>
                                        </p:tav>
                                        <p:tav tm="33710">
                                          <p:val>
                                            <p:fltVal val="0.3268"/>
                                          </p:val>
                                        </p:tav>
                                        <p:tav tm="34830">
                                          <p:val>
                                            <p:fltVal val="0.4291"/>
                                          </p:val>
                                        </p:tav>
                                        <p:tav tm="35960">
                                          <p:val>
                                            <p:fltVal val="0.5422"/>
                                          </p:val>
                                        </p:tav>
                                        <p:tav tm="37080">
                                          <p:val>
                                            <p:fltVal val="0.6414"/>
                                          </p:val>
                                        </p:tav>
                                        <p:tav tm="38200">
                                          <p:val>
                                            <p:fltVal val="0.7251"/>
                                          </p:val>
                                        </p:tav>
                                        <p:tav tm="39330">
                                          <p:val>
                                            <p:fltVal val="0.7946"/>
                                          </p:val>
                                        </p:tav>
                                        <p:tav tm="40450">
                                          <p:val>
                                            <p:fltVal val="0.8513"/>
                                          </p:val>
                                        </p:tav>
                                        <p:tav tm="41570">
                                          <p:val>
                                            <p:fltVal val="0.8961"/>
                                          </p:val>
                                        </p:tav>
                                        <p:tav tm="42700">
                                          <p:val>
                                            <p:fltVal val="0.9311"/>
                                          </p:val>
                                        </p:tav>
                                        <p:tav tm="43820">
                                          <p:val>
                                            <p:fltVal val="0.9572"/>
                                          </p:val>
                                        </p:tav>
                                        <p:tav tm="44940">
                                          <p:val>
                                            <p:fltVal val="0.9757"/>
                                          </p:val>
                                        </p:tav>
                                        <p:tav tm="46070">
                                          <p:val>
                                            <p:fltVal val="0.9879"/>
                                          </p:val>
                                        </p:tav>
                                        <p:tav tm="47190">
                                          <p:val>
                                            <p:fltVal val="0.9951"/>
                                          </p:val>
                                        </p:tav>
                                        <p:tav tm="48310">
                                          <p:val>
                                            <p:fltVal val="0.9987"/>
                                          </p:val>
                                        </p:tav>
                                        <p:tav tm="49440">
                                          <p:val>
                                            <p:fltVal val="0.9998"/>
                                          </p:val>
                                        </p:tav>
                                        <p:tav tm="50560">
                                          <p:val>
                                            <p:fltVal val="0.9999"/>
                                          </p:val>
                                        </p:tav>
                                        <p:tav tm="51690">
                                          <p:val>
                                            <p:fltVal val="0.9996"/>
                                          </p:val>
                                        </p:tav>
                                        <p:tav tm="52810">
                                          <p:val>
                                            <p:fltVal val="0.9977"/>
                                          </p:val>
                                        </p:tav>
                                        <p:tav tm="53930">
                                          <p:val>
                                            <p:fltVal val="0.993"/>
                                          </p:val>
                                        </p:tav>
                                        <p:tav tm="55060">
                                          <p:val>
                                            <p:fltVal val="0.9843"/>
                                          </p:val>
                                        </p:tav>
                                        <p:tav tm="56180">
                                          <p:val>
                                            <p:fltVal val="0.9701"/>
                                          </p:val>
                                        </p:tav>
                                        <p:tav tm="57300">
                                          <p:val>
                                            <p:fltVal val="0.9493"/>
                                          </p:val>
                                        </p:tav>
                                        <p:tav tm="58430">
                                          <p:val>
                                            <p:fltVal val="0.9206"/>
                                          </p:val>
                                        </p:tav>
                                        <p:tav tm="59550">
                                          <p:val>
                                            <p:fltVal val="0.8823"/>
                                          </p:val>
                                        </p:tav>
                                        <p:tav tm="60670">
                                          <p:val>
                                            <p:fltVal val="0.8339"/>
                                          </p:val>
                                        </p:tav>
                                        <p:tav tm="61800">
                                          <p:val>
                                            <p:fltVal val="0.7737"/>
                                          </p:val>
                                        </p:tav>
                                        <p:tav tm="62920">
                                          <p:val>
                                            <p:fltVal val="0.6998"/>
                                          </p:val>
                                        </p:tav>
                                        <p:tav tm="64040">
                                          <p:val>
                                            <p:fltVal val="0.6121"/>
                                          </p:val>
                                        </p:tav>
                                        <p:tav tm="65170">
                                          <p:val>
                                            <p:fltVal val="0.5088"/>
                                          </p:val>
                                        </p:tav>
                                        <p:tav tm="66290">
                                          <p:val>
                                            <p:fltVal val="0.3963"/>
                                          </p:val>
                                        </p:tav>
                                        <p:tav tm="67420">
                                          <p:val>
                                            <p:fltVal val="0.2997"/>
                                          </p:val>
                                        </p:tav>
                                        <p:tav tm="68540">
                                          <p:val>
                                            <p:fltVal val="0.2174"/>
                                          </p:val>
                                        </p:tav>
                                        <p:tav tm="69660">
                                          <p:val>
                                            <p:fltVal val="0.1497"/>
                                          </p:val>
                                        </p:tav>
                                        <p:tav tm="70790">
                                          <p:val>
                                            <p:fltVal val="0.0946"/>
                                          </p:val>
                                        </p:tav>
                                        <p:tav tm="71910">
                                          <p:val>
                                            <p:fltVal val="0.0503"/>
                                          </p:val>
                                        </p:tav>
                                        <p:tav tm="73030">
                                          <p:val>
                                            <p:fltVal val="0.0164"/>
                                          </p:val>
                                        </p:tav>
                                        <p:tav tm="74160">
                                          <p:val>
                                            <p:fltVal val="-0.0088"/>
                                          </p:val>
                                        </p:tav>
                                        <p:tav tm="75280">
                                          <p:val>
                                            <p:fltVal val="-0.0268"/>
                                          </p:val>
                                        </p:tav>
                                        <p:tav tm="76400">
                                          <p:val>
                                            <p:fltVal val="-0.0385"/>
                                          </p:val>
                                        </p:tav>
                                        <p:tav tm="77530">
                                          <p:val>
                                            <p:fltVal val="-0.0454"/>
                                          </p:val>
                                        </p:tav>
                                        <p:tav tm="78650">
                                          <p:val>
                                            <p:fltVal val="-0.0488"/>
                                          </p:val>
                                        </p:tav>
                                        <p:tav tm="79780">
                                          <p:val>
                                            <p:fltVal val="-0.0499"/>
                                          </p:val>
                                        </p:tav>
                                        <p:tav tm="80900">
                                          <p:val>
                                            <p:fltVal val="-0.0499"/>
                                          </p:val>
                                        </p:tav>
                                        <p:tav tm="82020">
                                          <p:val>
                                            <p:fltVal val="-0.0489"/>
                                          </p:val>
                                        </p:tav>
                                        <p:tav tm="83150">
                                          <p:val>
                                            <p:fltVal val="-0.0438"/>
                                          </p:val>
                                        </p:tav>
                                        <p:tav tm="84270">
                                          <p:val>
                                            <p:fltVal val="-0.0313"/>
                                          </p:val>
                                        </p:tav>
                                        <p:tav tm="85390">
                                          <p:val>
                                            <p:fltVal val="-0.0079"/>
                                          </p:val>
                                        </p:tav>
                                        <p:tav tm="86520">
                                          <p:val>
                                            <p:fltVal val="0.0209"/>
                                          </p:val>
                                        </p:tav>
                                        <p:tav tm="87640">
                                          <p:val>
                                            <p:fltVal val="0.0385"/>
                                          </p:val>
                                        </p:tav>
                                        <p:tav tm="88760">
                                          <p:val>
                                            <p:fltVal val="0.047"/>
                                          </p:val>
                                        </p:tav>
                                        <p:tav tm="89890">
                                          <p:val>
                                            <p:fltVal val="0.0497"/>
                                          </p:val>
                                        </p:tav>
                                        <p:tav tm="91010">
                                          <p:val>
                                            <p:fltVal val="0.0499"/>
                                          </p:val>
                                        </p:tav>
                                        <p:tav tm="92130">
                                          <p:val>
                                            <p:fltVal val="0.0494"/>
                                          </p:val>
                                        </p:tav>
                                        <p:tav tm="93260">
                                          <p:val>
                                            <p:fltVal val="0.0468"/>
                                          </p:val>
                                        </p:tav>
                                        <p:tav tm="94380">
                                          <p:val>
                                            <p:fltVal val="0.0404"/>
                                          </p:val>
                                        </p:tav>
                                        <p:tav tm="95510">
                                          <p:val>
                                            <p:fltVal val="0.0287"/>
                                          </p:val>
                                        </p:tav>
                                        <p:tav tm="96630">
                                          <p:val>
                                            <p:fltVal val="0.0142"/>
                                          </p:val>
                                        </p:tav>
                                        <p:tav tm="97750">
                                          <p:val>
                                            <p:fltVal val="0.0055"/>
                                          </p:val>
                                        </p:tav>
                                        <p:tav tm="98880">
                                          <p:val>
                                            <p:fltVal val="0.0014"/>
                                          </p:val>
                                        </p:tav>
                                        <p:tav tm="100000">
                                          <p:val>
                                            <p:fltVal val="0"/>
                                          </p:val>
                                        </p:tav>
                                      </p:tavLst>
                                    </p:anim>
                                    <p:anim calcmode="lin" valueType="num">
                                      <p:cBhvr additive="mult">
                                        <p:cTn id="8" dur="2000" fill="hold"/>
                                        <p:tgtEl>
                                          <p:spTgt spid="13"/>
                                        </p:tgtEl>
                                        <p:attrNameLst>
                                          <p:attrName>3d.view.scale.x</p:attrName>
                                        </p:attrNameLst>
                                      </p:cBhvr>
                                      <p:tavLst>
                                        <p:tav tm="0">
                                          <p:val>
                                            <p:fltVal val="1"/>
                                          </p:val>
                                        </p:tav>
                                        <p:tav tm="1120">
                                          <p:val>
                                            <p:fltVal val="1"/>
                                          </p:val>
                                        </p:tav>
                                        <p:tav tm="2250">
                                          <p:val>
                                            <p:fltVal val="1.0006"/>
                                          </p:val>
                                        </p:tav>
                                        <p:tav tm="3370">
                                          <p:val>
                                            <p:fltVal val="1.0021"/>
                                          </p:val>
                                        </p:tav>
                                        <p:tav tm="4490">
                                          <p:val>
                                            <p:fltVal val="1.0051"/>
                                          </p:val>
                                        </p:tav>
                                        <p:tav tm="5620">
                                          <p:val>
                                            <p:fltVal val="1.0101"/>
                                          </p:val>
                                        </p:tav>
                                        <p:tav tm="6740">
                                          <p:val>
                                            <p:fltVal val="1.0175"/>
                                          </p:val>
                                        </p:tav>
                                        <p:tav tm="7870">
                                          <p:val>
                                            <p:fltVal val="1.0278"/>
                                          </p:val>
                                        </p:tav>
                                        <p:tav tm="8990">
                                          <p:val>
                                            <p:fltVal val="1.0417"/>
                                          </p:val>
                                        </p:tav>
                                        <p:tav tm="10110">
                                          <p:val>
                                            <p:fltVal val="1.0593"/>
                                          </p:val>
                                        </p:tav>
                                        <p:tav tm="11240">
                                          <p:val>
                                            <p:fltVal val="1.0768"/>
                                          </p:val>
                                        </p:tav>
                                        <p:tav tm="12360">
                                          <p:val>
                                            <p:fltVal val="1.0905"/>
                                          </p:val>
                                        </p:tav>
                                        <p:tav tm="13480">
                                          <p:val>
                                            <p:fltVal val="1.1007"/>
                                          </p:val>
                                        </p:tav>
                                        <p:tav tm="14610">
                                          <p:val>
                                            <p:fltVal val="1.108"/>
                                          </p:val>
                                        </p:tav>
                                        <p:tav tm="15730">
                                          <p:val>
                                            <p:fltVal val="1.1129"/>
                                          </p:val>
                                        </p:tav>
                                        <p:tav tm="16850">
                                          <p:val>
                                            <p:fltVal val="1.1158"/>
                                          </p:val>
                                        </p:tav>
                                        <p:tav tm="17980">
                                          <p:val>
                                            <p:fltVal val="1.1173"/>
                                          </p:val>
                                        </p:tav>
                                        <p:tav tm="19100">
                                          <p:val>
                                            <p:fltVal val="1.1179"/>
                                          </p:val>
                                        </p:tav>
                                        <p:tav tm="20220">
                                          <p:val>
                                            <p:fltVal val="1.118"/>
                                          </p:val>
                                        </p:tav>
                                        <p:tav tm="21350">
                                          <p:val>
                                            <p:fltVal val="1.1172"/>
                                          </p:val>
                                        </p:tav>
                                        <p:tav tm="22470">
                                          <p:val>
                                            <p:fltVal val="1.1125"/>
                                          </p:val>
                                        </p:tav>
                                        <p:tav tm="23600">
                                          <p:val>
                                            <p:fltVal val="1.0999"/>
                                          </p:val>
                                        </p:tav>
                                        <p:tav tm="24720">
                                          <p:val>
                                            <p:fltVal val="1.0752"/>
                                          </p:val>
                                        </p:tav>
                                        <p:tav tm="25840">
                                          <p:val>
                                            <p:fltVal val="1.0402"/>
                                          </p:val>
                                        </p:tav>
                                        <p:tav tm="26970">
                                          <p:val>
                                            <p:fltVal val="1.0166"/>
                                          </p:val>
                                        </p:tav>
                                        <p:tav tm="28090">
                                          <p:val>
                                            <p:fltVal val="1.0047"/>
                                          </p:val>
                                        </p:tav>
                                        <p:tav tm="29210">
                                          <p:val>
                                            <p:fltVal val="1.000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0001"/>
                                          </p:val>
                                        </p:tav>
                                        <p:tav tm="68540">
                                          <p:val>
                                            <p:fltVal val="1.0014"/>
                                          </p:val>
                                        </p:tav>
                                        <p:tav tm="69660">
                                          <p:val>
                                            <p:fltVal val="1.0052"/>
                                          </p:val>
                                        </p:tav>
                                        <p:tav tm="70790">
                                          <p:val>
                                            <p:fltVal val="1.0131"/>
                                          </p:val>
                                        </p:tav>
                                        <p:tav tm="71910">
                                          <p:val>
                                            <p:fltVal val="1.0264"/>
                                          </p:val>
                                        </p:tav>
                                        <p:tav tm="73030">
                                          <p:val>
                                            <p:fltVal val="1.0465"/>
                                          </p:val>
                                        </p:tav>
                                        <p:tav tm="74160">
                                          <p:val>
                                            <p:fltVal val="1.0724"/>
                                          </p:val>
                                        </p:tav>
                                        <p:tav tm="75280">
                                          <p:val>
                                            <p:fltVal val="1.0923"/>
                                          </p:val>
                                        </p:tav>
                                        <p:tav tm="76400">
                                          <p:val>
                                            <p:fltVal val="1.1053"/>
                                          </p:val>
                                        </p:tav>
                                        <p:tav tm="77530">
                                          <p:val>
                                            <p:fltVal val="1.1129"/>
                                          </p:val>
                                        </p:tav>
                                        <p:tav tm="78650">
                                          <p:val>
                                            <p:fltVal val="1.1167"/>
                                          </p:val>
                                        </p:tav>
                                        <p:tav tm="79780">
                                          <p:val>
                                            <p:fltVal val="1.1178"/>
                                          </p:val>
                                        </p:tav>
                                        <p:tav tm="80900">
                                          <p:val>
                                            <p:fltVal val="1.1179"/>
                                          </p:val>
                                        </p:tav>
                                        <p:tav tm="82020">
                                          <p:val>
                                            <p:fltVal val="1.1167"/>
                                          </p:val>
                                        </p:tav>
                                        <p:tav tm="83150">
                                          <p:val>
                                            <p:fltVal val="1.1107"/>
                                          </p:val>
                                        </p:tav>
                                        <p:tav tm="84270">
                                          <p:val>
                                            <p:fltVal val="1.0959"/>
                                          </p:val>
                                        </p:tav>
                                        <p:tav tm="85390">
                                          <p:val>
                                            <p:fltVal val="1.0683"/>
                                          </p:val>
                                        </p:tav>
                                        <p:tav tm="86520">
                                          <p:val>
                                            <p:fltVal val="1.0342"/>
                                          </p:val>
                                        </p:tav>
                                        <p:tav tm="87640">
                                          <p:val>
                                            <p:fltVal val="1.0135"/>
                                          </p:val>
                                        </p:tav>
                                        <p:tav tm="88760">
                                          <p:val>
                                            <p:fltVal val="1.0034"/>
                                          </p:val>
                                        </p:tav>
                                        <p:tav tm="89890">
                                          <p:val>
                                            <p:fltVal val="1.0002"/>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3d.view.scale.y</p:attrName>
                                        </p:attrNameLst>
                                      </p:cBhvr>
                                      <p:tavLst>
                                        <p:tav tm="0">
                                          <p:val>
                                            <p:fltVal val="1"/>
                                          </p:val>
                                        </p:tav>
                                        <p:tav tm="1120">
                                          <p:val>
                                            <p:fltVal val="0.9998"/>
                                          </p:val>
                                        </p:tav>
                                        <p:tav tm="2250">
                                          <p:val>
                                            <p:fltVal val="0.9989"/>
                                          </p:val>
                                        </p:tav>
                                        <p:tav tm="3370">
                                          <p:val>
                                            <p:fltVal val="0.9963"/>
                                          </p:val>
                                        </p:tav>
                                        <p:tav tm="4490">
                                          <p:val>
                                            <p:fltVal val="0.9911"/>
                                          </p:val>
                                        </p:tav>
                                        <p:tav tm="5620">
                                          <p:val>
                                            <p:fltVal val="0.9827"/>
                                          </p:val>
                                        </p:tav>
                                        <p:tav tm="6740">
                                          <p:val>
                                            <p:fltVal val="0.9701"/>
                                          </p:val>
                                        </p:tav>
                                        <p:tav tm="7870">
                                          <p:val>
                                            <p:fltVal val="0.9527"/>
                                          </p:val>
                                        </p:tav>
                                        <p:tav tm="8990">
                                          <p:val>
                                            <p:fltVal val="0.9292"/>
                                          </p:val>
                                        </p:tav>
                                        <p:tav tm="10110">
                                          <p:val>
                                            <p:fltVal val="0.8994"/>
                                          </p:val>
                                        </p:tav>
                                        <p:tav tm="11240">
                                          <p:val>
                                            <p:fltVal val="0.8697"/>
                                          </p:val>
                                        </p:tav>
                                        <p:tav tm="12360">
                                          <p:val>
                                            <p:fltVal val="0.8465"/>
                                          </p:val>
                                        </p:tav>
                                        <p:tav tm="13480">
                                          <p:val>
                                            <p:fltVal val="0.8292"/>
                                          </p:val>
                                        </p:tav>
                                        <p:tav tm="14610">
                                          <p:val>
                                            <p:fltVal val="0.8169"/>
                                          </p:val>
                                        </p:tav>
                                        <p:tav tm="15730">
                                          <p:val>
                                            <p:fltVal val="0.8085"/>
                                          </p:val>
                                        </p:tav>
                                        <p:tav tm="16850">
                                          <p:val>
                                            <p:fltVal val="0.8035"/>
                                          </p:val>
                                        </p:tav>
                                        <p:tav tm="17980">
                                          <p:val>
                                            <p:fltVal val="0.801"/>
                                          </p:val>
                                        </p:tav>
                                        <p:tav tm="19100">
                                          <p:val>
                                            <p:fltVal val="0.8001"/>
                                          </p:val>
                                        </p:tav>
                                        <p:tav tm="20220">
                                          <p:val>
                                            <p:fltVal val="0.8"/>
                                          </p:val>
                                        </p:tav>
                                        <p:tav tm="21350">
                                          <p:val>
                                            <p:fltVal val="0.8012"/>
                                          </p:val>
                                        </p:tav>
                                        <p:tav tm="22470">
                                          <p:val>
                                            <p:fltVal val="0.8092"/>
                                          </p:val>
                                        </p:tav>
                                        <p:tav tm="23600">
                                          <p:val>
                                            <p:fltVal val="0.8306"/>
                                          </p:val>
                                        </p:tav>
                                        <p:tav tm="24720">
                                          <p:val>
                                            <p:fltVal val="0.8724"/>
                                          </p:val>
                                        </p:tav>
                                        <p:tav tm="25840">
                                          <p:val>
                                            <p:fltVal val="0.9318"/>
                                          </p:val>
                                        </p:tav>
                                        <p:tav tm="26970">
                                          <p:val>
                                            <p:fltVal val="0.9717"/>
                                          </p:val>
                                        </p:tav>
                                        <p:tav tm="28090">
                                          <p:val>
                                            <p:fltVal val="0.9919"/>
                                          </p:val>
                                        </p:tav>
                                        <p:tav tm="29210">
                                          <p:val>
                                            <p:fltVal val="0.9991"/>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7"/>
                                          </p:val>
                                        </p:tav>
                                        <p:tav tm="68540">
                                          <p:val>
                                            <p:fltVal val="0.9975"/>
                                          </p:val>
                                        </p:tav>
                                        <p:tav tm="69660">
                                          <p:val>
                                            <p:fltVal val="0.991"/>
                                          </p:val>
                                        </p:tav>
                                        <p:tav tm="70790">
                                          <p:val>
                                            <p:fltVal val="0.9777"/>
                                          </p:val>
                                        </p:tav>
                                        <p:tav tm="71910">
                                          <p:val>
                                            <p:fltVal val="0.9551"/>
                                          </p:val>
                                        </p:tav>
                                        <p:tav tm="73030">
                                          <p:val>
                                            <p:fltVal val="0.921"/>
                                          </p:val>
                                        </p:tav>
                                        <p:tav tm="74160">
                                          <p:val>
                                            <p:fltVal val="0.8771"/>
                                          </p:val>
                                        </p:tav>
                                        <p:tav tm="75280">
                                          <p:val>
                                            <p:fltVal val="0.8434"/>
                                          </p:val>
                                        </p:tav>
                                        <p:tav tm="76400">
                                          <p:val>
                                            <p:fltVal val="0.8214"/>
                                          </p:val>
                                        </p:tav>
                                        <p:tav tm="77530">
                                          <p:val>
                                            <p:fltVal val="0.8085"/>
                                          </p:val>
                                        </p:tav>
                                        <p:tav tm="78650">
                                          <p:val>
                                            <p:fltVal val="0.8021"/>
                                          </p:val>
                                        </p:tav>
                                        <p:tav tm="79780">
                                          <p:val>
                                            <p:fltVal val="0.8001"/>
                                          </p:val>
                                        </p:tav>
                                        <p:tav tm="80900">
                                          <p:val>
                                            <p:fltVal val="0.8"/>
                                          </p:val>
                                        </p:tav>
                                        <p:tav tm="82020">
                                          <p:val>
                                            <p:fltVal val="0.8021"/>
                                          </p:val>
                                        </p:tav>
                                        <p:tav tm="83150">
                                          <p:val>
                                            <p:fltVal val="0.8123"/>
                                          </p:val>
                                        </p:tav>
                                        <p:tav tm="84270">
                                          <p:val>
                                            <p:fltVal val="0.8373"/>
                                          </p:val>
                                        </p:tav>
                                        <p:tav tm="85390">
                                          <p:val>
                                            <p:fltVal val="0.8841"/>
                                          </p:val>
                                        </p:tav>
                                        <p:tav tm="86520">
                                          <p:val>
                                            <p:fltVal val="0.9419"/>
                                          </p:val>
                                        </p:tav>
                                        <p:tav tm="87640">
                                          <p:val>
                                            <p:fltVal val="0.977"/>
                                          </p:val>
                                        </p:tav>
                                        <p:tav tm="88760">
                                          <p:val>
                                            <p:fltVal val="0.9941"/>
                                          </p:val>
                                        </p:tav>
                                        <p:tav tm="89890">
                                          <p:val>
                                            <p:fltVal val="0.9995"/>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3d.view.scale.z</p:attrName>
                                        </p:attrNameLst>
                                      </p:cBhvr>
                                      <p:tavLst>
                                        <p:tav tm="0">
                                          <p:val>
                                            <p:fltVal val="1"/>
                                          </p:val>
                                        </p:tav>
                                        <p:tav tm="1120">
                                          <p:val>
                                            <p:fltVal val="1"/>
                                          </p:val>
                                        </p:tav>
                                        <p:tav tm="2250">
                                          <p:val>
                                            <p:fltVal val="1.0006"/>
                                          </p:val>
                                        </p:tav>
                                        <p:tav tm="3370">
                                          <p:val>
                                            <p:fltVal val="1.0021"/>
                                          </p:val>
                                        </p:tav>
                                        <p:tav tm="4490">
                                          <p:val>
                                            <p:fltVal val="1.0051"/>
                                          </p:val>
                                        </p:tav>
                                        <p:tav tm="5620">
                                          <p:val>
                                            <p:fltVal val="1.0101"/>
                                          </p:val>
                                        </p:tav>
                                        <p:tav tm="6740">
                                          <p:val>
                                            <p:fltVal val="1.0175"/>
                                          </p:val>
                                        </p:tav>
                                        <p:tav tm="7870">
                                          <p:val>
                                            <p:fltVal val="1.0278"/>
                                          </p:val>
                                        </p:tav>
                                        <p:tav tm="8990">
                                          <p:val>
                                            <p:fltVal val="1.0417"/>
                                          </p:val>
                                        </p:tav>
                                        <p:tav tm="10110">
                                          <p:val>
                                            <p:fltVal val="1.0593"/>
                                          </p:val>
                                        </p:tav>
                                        <p:tav tm="11240">
                                          <p:val>
                                            <p:fltVal val="1.0768"/>
                                          </p:val>
                                        </p:tav>
                                        <p:tav tm="12360">
                                          <p:val>
                                            <p:fltVal val="1.0905"/>
                                          </p:val>
                                        </p:tav>
                                        <p:tav tm="13480">
                                          <p:val>
                                            <p:fltVal val="1.1007"/>
                                          </p:val>
                                        </p:tav>
                                        <p:tav tm="14610">
                                          <p:val>
                                            <p:fltVal val="1.108"/>
                                          </p:val>
                                        </p:tav>
                                        <p:tav tm="15730">
                                          <p:val>
                                            <p:fltVal val="1.1129"/>
                                          </p:val>
                                        </p:tav>
                                        <p:tav tm="16850">
                                          <p:val>
                                            <p:fltVal val="1.1158"/>
                                          </p:val>
                                        </p:tav>
                                        <p:tav tm="17980">
                                          <p:val>
                                            <p:fltVal val="1.1173"/>
                                          </p:val>
                                        </p:tav>
                                        <p:tav tm="19100">
                                          <p:val>
                                            <p:fltVal val="1.1179"/>
                                          </p:val>
                                        </p:tav>
                                        <p:tav tm="20220">
                                          <p:val>
                                            <p:fltVal val="1.118"/>
                                          </p:val>
                                        </p:tav>
                                        <p:tav tm="21350">
                                          <p:val>
                                            <p:fltVal val="1.1172"/>
                                          </p:val>
                                        </p:tav>
                                        <p:tav tm="22470">
                                          <p:val>
                                            <p:fltVal val="1.1125"/>
                                          </p:val>
                                        </p:tav>
                                        <p:tav tm="23600">
                                          <p:val>
                                            <p:fltVal val="1.0999"/>
                                          </p:val>
                                        </p:tav>
                                        <p:tav tm="24720">
                                          <p:val>
                                            <p:fltVal val="1.0752"/>
                                          </p:val>
                                        </p:tav>
                                        <p:tav tm="25840">
                                          <p:val>
                                            <p:fltVal val="1.0402"/>
                                          </p:val>
                                        </p:tav>
                                        <p:tav tm="26970">
                                          <p:val>
                                            <p:fltVal val="1.0166"/>
                                          </p:val>
                                        </p:tav>
                                        <p:tav tm="28090">
                                          <p:val>
                                            <p:fltVal val="1.0047"/>
                                          </p:val>
                                        </p:tav>
                                        <p:tav tm="29210">
                                          <p:val>
                                            <p:fltVal val="1.000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0001"/>
                                          </p:val>
                                        </p:tav>
                                        <p:tav tm="68540">
                                          <p:val>
                                            <p:fltVal val="1.0014"/>
                                          </p:val>
                                        </p:tav>
                                        <p:tav tm="69660">
                                          <p:val>
                                            <p:fltVal val="1.0052"/>
                                          </p:val>
                                        </p:tav>
                                        <p:tav tm="70790">
                                          <p:val>
                                            <p:fltVal val="1.0131"/>
                                          </p:val>
                                        </p:tav>
                                        <p:tav tm="71910">
                                          <p:val>
                                            <p:fltVal val="1.0264"/>
                                          </p:val>
                                        </p:tav>
                                        <p:tav tm="73030">
                                          <p:val>
                                            <p:fltVal val="1.0465"/>
                                          </p:val>
                                        </p:tav>
                                        <p:tav tm="74160">
                                          <p:val>
                                            <p:fltVal val="1.0724"/>
                                          </p:val>
                                        </p:tav>
                                        <p:tav tm="75280">
                                          <p:val>
                                            <p:fltVal val="1.0923"/>
                                          </p:val>
                                        </p:tav>
                                        <p:tav tm="76400">
                                          <p:val>
                                            <p:fltVal val="1.1053"/>
                                          </p:val>
                                        </p:tav>
                                        <p:tav tm="77530">
                                          <p:val>
                                            <p:fltVal val="1.1129"/>
                                          </p:val>
                                        </p:tav>
                                        <p:tav tm="78650">
                                          <p:val>
                                            <p:fltVal val="1.1167"/>
                                          </p:val>
                                        </p:tav>
                                        <p:tav tm="79780">
                                          <p:val>
                                            <p:fltVal val="1.1178"/>
                                          </p:val>
                                        </p:tav>
                                        <p:tav tm="80900">
                                          <p:val>
                                            <p:fltVal val="1.1179"/>
                                          </p:val>
                                        </p:tav>
                                        <p:tav tm="82020">
                                          <p:val>
                                            <p:fltVal val="1.1167"/>
                                          </p:val>
                                        </p:tav>
                                        <p:tav tm="83150">
                                          <p:val>
                                            <p:fltVal val="1.1107"/>
                                          </p:val>
                                        </p:tav>
                                        <p:tav tm="84270">
                                          <p:val>
                                            <p:fltVal val="1.0959"/>
                                          </p:val>
                                        </p:tav>
                                        <p:tav tm="85390">
                                          <p:val>
                                            <p:fltVal val="1.0683"/>
                                          </p:val>
                                        </p:tav>
                                        <p:tav tm="86520">
                                          <p:val>
                                            <p:fltVal val="1.0342"/>
                                          </p:val>
                                        </p:tav>
                                        <p:tav tm="87640">
                                          <p:val>
                                            <p:fltVal val="1.0135"/>
                                          </p:val>
                                        </p:tav>
                                        <p:tav tm="88760">
                                          <p:val>
                                            <p:fltVal val="1.0034"/>
                                          </p:val>
                                        </p:tav>
                                        <p:tav tm="89890">
                                          <p:val>
                                            <p:fltVal val="1.0002"/>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0EFF1"/>
        </a:solidFill>
        <a:effectLst/>
      </p:bgPr>
    </p:bg>
    <p:spTree>
      <p:nvGrpSpPr>
        <p:cNvPr id="1" name="">
          <a:extLst>
            <a:ext uri="{FF2B5EF4-FFF2-40B4-BE49-F238E27FC236}">
              <a16:creationId xmlns:a16="http://schemas.microsoft.com/office/drawing/2014/main" id="{5A3590CD-9DAD-FAC8-2C91-D320D89F2DD8}"/>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566EE30B-15BC-F535-D91C-9B375FC8F2C6}"/>
              </a:ext>
            </a:extLst>
          </p:cNvPr>
          <p:cNvSpPr txBox="1"/>
          <p:nvPr/>
        </p:nvSpPr>
        <p:spPr>
          <a:xfrm>
            <a:off x="1015760" y="1265450"/>
            <a:ext cx="7110323" cy="507831"/>
          </a:xfrm>
          <a:prstGeom prst="rect">
            <a:avLst/>
          </a:prstGeom>
          <a:noFill/>
        </p:spPr>
        <p:txBody>
          <a:bodyPr wrap="square">
            <a:spAutoFit/>
          </a:bodyPr>
          <a:lstStyle/>
          <a:p>
            <a:pPr algn="ctr" defTabSz="685800"/>
            <a:r>
              <a:rPr lang="ru-RU" sz="2700" dirty="0">
                <a:solidFill>
                  <a:prstClr val="black"/>
                </a:solidFill>
                <a:latin typeface="Raleway SemiBold" panose="020B0703030101060003" pitchFamily="34" charset="0"/>
              </a:rPr>
              <a:t>Как</a:t>
            </a:r>
            <a:r>
              <a:rPr lang="en-US" sz="2700" dirty="0">
                <a:solidFill>
                  <a:prstClr val="black"/>
                </a:solidFill>
                <a:latin typeface="Raleway SemiBold" panose="020B0703030101060003" pitchFamily="34" charset="0"/>
              </a:rPr>
              <a:t> LLMs </a:t>
            </a:r>
            <a:r>
              <a:rPr lang="ru-RU" sz="2700" dirty="0">
                <a:solidFill>
                  <a:prstClr val="black"/>
                </a:solidFill>
                <a:latin typeface="Raleway SemiBold" panose="020B0703030101060003" pitchFamily="34" charset="0"/>
              </a:rPr>
              <a:t>Работают</a:t>
            </a:r>
            <a:endParaRPr lang="en-US" sz="2700" dirty="0">
              <a:solidFill>
                <a:prstClr val="black"/>
              </a:solidFill>
              <a:latin typeface="Raleway SemiBold" panose="020B0703030101060003" pitchFamily="34" charset="0"/>
            </a:endParaRPr>
          </a:p>
        </p:txBody>
      </p:sp>
      <p:pic>
        <p:nvPicPr>
          <p:cNvPr id="7" name="Picture 6">
            <a:extLst>
              <a:ext uri="{FF2B5EF4-FFF2-40B4-BE49-F238E27FC236}">
                <a16:creationId xmlns:a16="http://schemas.microsoft.com/office/drawing/2014/main" id="{5C7CB796-3856-3E84-69E7-1CF5D6AD3A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346" y="2281758"/>
            <a:ext cx="5935184" cy="3002019"/>
          </a:xfrm>
          <a:prstGeom prst="rect">
            <a:avLst/>
          </a:prstGeom>
        </p:spPr>
      </p:pic>
      <p:sp>
        <p:nvSpPr>
          <p:cNvPr id="15" name="TextBox 14">
            <a:extLst>
              <a:ext uri="{FF2B5EF4-FFF2-40B4-BE49-F238E27FC236}">
                <a16:creationId xmlns:a16="http://schemas.microsoft.com/office/drawing/2014/main" id="{A6196648-7312-651E-379E-E4E6BE8D9716}"/>
              </a:ext>
            </a:extLst>
          </p:cNvPr>
          <p:cNvSpPr txBox="1"/>
          <p:nvPr/>
        </p:nvSpPr>
        <p:spPr>
          <a:xfrm rot="19601504">
            <a:off x="0" y="1087869"/>
            <a:ext cx="2752811" cy="923330"/>
          </a:xfrm>
          <a:prstGeom prst="rect">
            <a:avLst/>
          </a:prstGeom>
          <a:noFill/>
        </p:spPr>
        <p:txBody>
          <a:bodyPr wrap="square">
            <a:spAutoFit/>
          </a:bodyPr>
          <a:lstStyle/>
          <a:p>
            <a:pPr algn="ctr" defTabSz="685800"/>
            <a:r>
              <a:rPr lang="ru-RU" sz="2700" dirty="0">
                <a:solidFill>
                  <a:prstClr val="white">
                    <a:lumMod val="65000"/>
                  </a:prstClr>
                </a:solidFill>
                <a:latin typeface="Calibri" panose="020F0502020204030204"/>
              </a:rPr>
              <a:t>Немного подробней</a:t>
            </a:r>
            <a:endParaRPr lang="en-US" sz="2700" dirty="0">
              <a:solidFill>
                <a:prstClr val="white">
                  <a:lumMod val="65000"/>
                </a:prstClr>
              </a:solidFill>
              <a:latin typeface="Calibri" panose="020F0502020204030204"/>
            </a:endParaRPr>
          </a:p>
        </p:txBody>
      </p:sp>
      <p:sp>
        <p:nvSpPr>
          <p:cNvPr id="8" name="Rectangle 7">
            <a:extLst>
              <a:ext uri="{FF2B5EF4-FFF2-40B4-BE49-F238E27FC236}">
                <a16:creationId xmlns:a16="http://schemas.microsoft.com/office/drawing/2014/main" id="{57E36D1A-C105-8136-2387-A2AD737A6160}"/>
              </a:ext>
            </a:extLst>
          </p:cNvPr>
          <p:cNvSpPr/>
          <p:nvPr/>
        </p:nvSpPr>
        <p:spPr>
          <a:xfrm>
            <a:off x="13645" y="4198564"/>
            <a:ext cx="1943882" cy="740195"/>
          </a:xfrm>
          <a:prstGeom prst="rect">
            <a:avLst/>
          </a:prstGeom>
          <a:solidFill>
            <a:srgbClr val="F0EF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 name="Rectangle 8">
            <a:extLst>
              <a:ext uri="{FF2B5EF4-FFF2-40B4-BE49-F238E27FC236}">
                <a16:creationId xmlns:a16="http://schemas.microsoft.com/office/drawing/2014/main" id="{23DB267F-DE23-987F-6279-72343349ADEA}"/>
              </a:ext>
            </a:extLst>
          </p:cNvPr>
          <p:cNvSpPr/>
          <p:nvPr/>
        </p:nvSpPr>
        <p:spPr>
          <a:xfrm>
            <a:off x="13645" y="2362016"/>
            <a:ext cx="1531070" cy="1836549"/>
          </a:xfrm>
          <a:prstGeom prst="rect">
            <a:avLst/>
          </a:prstGeom>
          <a:solidFill>
            <a:srgbClr val="F0EF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0" name="Rectangle 9">
            <a:extLst>
              <a:ext uri="{FF2B5EF4-FFF2-40B4-BE49-F238E27FC236}">
                <a16:creationId xmlns:a16="http://schemas.microsoft.com/office/drawing/2014/main" id="{8E6EBCFB-57CB-FEB7-20C5-0952F05D3C78}"/>
              </a:ext>
            </a:extLst>
          </p:cNvPr>
          <p:cNvSpPr/>
          <p:nvPr/>
        </p:nvSpPr>
        <p:spPr>
          <a:xfrm>
            <a:off x="1544714" y="2362016"/>
            <a:ext cx="2922974" cy="1836549"/>
          </a:xfrm>
          <a:prstGeom prst="rect">
            <a:avLst/>
          </a:prstGeom>
          <a:solidFill>
            <a:srgbClr val="F0EF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Rectangle 10">
            <a:extLst>
              <a:ext uri="{FF2B5EF4-FFF2-40B4-BE49-F238E27FC236}">
                <a16:creationId xmlns:a16="http://schemas.microsoft.com/office/drawing/2014/main" id="{D5F1ED1D-7D77-3B3F-E2BF-C38DFEB6921F}"/>
              </a:ext>
            </a:extLst>
          </p:cNvPr>
          <p:cNvSpPr/>
          <p:nvPr/>
        </p:nvSpPr>
        <p:spPr>
          <a:xfrm>
            <a:off x="4488570" y="2362016"/>
            <a:ext cx="1508960" cy="1836549"/>
          </a:xfrm>
          <a:prstGeom prst="rect">
            <a:avLst/>
          </a:prstGeom>
          <a:solidFill>
            <a:srgbClr val="F0EF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764D8622-875B-220E-BF5A-890611FC5438}"/>
                  </a:ext>
                </a:extLst>
              </p:cNvPr>
              <p:cNvGraphicFramePr>
                <a:graphicFrameLocks noChangeAspect="1"/>
              </p:cNvGraphicFramePr>
              <p:nvPr/>
            </p:nvGraphicFramePr>
            <p:xfrm>
              <a:off x="1666258" y="1972277"/>
              <a:ext cx="10724228" cy="14244252"/>
            </p:xfrm>
            <a:graphic>
              <a:graphicData uri="http://schemas.microsoft.com/office/drawing/2017/model3d">
                <am3d:model3d r:embed="rId4">
                  <am3d:spPr>
                    <a:xfrm>
                      <a:off x="0" y="0"/>
                      <a:ext cx="10724228" cy="14244252"/>
                    </a:xfrm>
                    <a:prstGeom prst="rect">
                      <a:avLst/>
                    </a:prstGeom>
                  </am3d:spPr>
                  <am3d:camera>
                    <am3d:pos x="0" y="0" z="66636298"/>
                    <am3d:up dx="0" dy="36000000" dz="0"/>
                    <am3d:lookAt x="0" y="0" z="0"/>
                    <am3d:perspective fov="2700000"/>
                  </am3d:camera>
                  <am3d:trans>
                    <am3d:meterPerModelUnit n="485892" d="1000000"/>
                    <am3d:preTrans dx="173128" dy="1690454" dz="-20802841"/>
                    <am3d:scale>
                      <am3d:sx n="1000000" d="1000000"/>
                      <am3d:sy n="1000000" d="1000000"/>
                      <am3d:sz n="1000000" d="1000000"/>
                    </am3d:scale>
                    <am3d:rot ax="1285974" ay="-2597948" az="-904074"/>
                    <am3d:postTrans dx="0" dy="0" dz="0"/>
                  </am3d:trans>
                  <am3d:raster rName="Office3DRenderer" rVer="16.0.8326">
                    <am3d:blip r:embed="rId5"/>
                  </am3d:raster>
                  <am3d:objViewport viewportSz="185981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764D8622-875B-220E-BF5A-890611FC5438}"/>
                  </a:ext>
                </a:extLst>
              </p:cNvPr>
              <p:cNvPicPr>
                <a:picLocks noGrp="1" noRot="1" noChangeAspect="1" noMove="1" noResize="1" noEditPoints="1" noAdjustHandles="1" noChangeArrowheads="1" noChangeShapeType="1" noCrop="1"/>
              </p:cNvPicPr>
              <p:nvPr/>
            </p:nvPicPr>
            <p:blipFill>
              <a:blip r:embed="rId5"/>
              <a:stretch>
                <a:fillRect/>
              </a:stretch>
            </p:blipFill>
            <p:spPr>
              <a:xfrm>
                <a:off x="1666258" y="1972277"/>
                <a:ext cx="10724228" cy="14244252"/>
              </a:xfrm>
              <a:prstGeom prst="rect">
                <a:avLst/>
              </a:prstGeom>
            </p:spPr>
          </p:pic>
        </mc:Fallback>
      </mc:AlternateContent>
      <p:sp>
        <p:nvSpPr>
          <p:cNvPr id="12" name="Rectangle 11">
            <a:extLst>
              <a:ext uri="{FF2B5EF4-FFF2-40B4-BE49-F238E27FC236}">
                <a16:creationId xmlns:a16="http://schemas.microsoft.com/office/drawing/2014/main" id="{4FF0FE76-2913-F571-34B2-218589CD84CD}"/>
              </a:ext>
            </a:extLst>
          </p:cNvPr>
          <p:cNvSpPr/>
          <p:nvPr/>
        </p:nvSpPr>
        <p:spPr>
          <a:xfrm>
            <a:off x="1304968" y="4955692"/>
            <a:ext cx="1423945" cy="408343"/>
          </a:xfrm>
          <a:prstGeom prst="rect">
            <a:avLst/>
          </a:prstGeom>
          <a:solidFill>
            <a:srgbClr val="F0EF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Tree>
    <p:extLst>
      <p:ext uri="{BB962C8B-B14F-4D97-AF65-F5344CB8AC3E}">
        <p14:creationId xmlns:p14="http://schemas.microsoft.com/office/powerpoint/2010/main" val="571413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5"/>
                                        </p:tgtEl>
                                        <p:attrNameLst>
                                          <p:attrName>ppt_y</p:attrName>
                                        </p:attrNameLst>
                                      </p:cBhvr>
                                      <p:tavLst>
                                        <p:tav tm="0">
                                          <p:val>
                                            <p:strVal val="#ppt_y"/>
                                          </p:val>
                                        </p:tav>
                                        <p:tav tm="100000">
                                          <p:val>
                                            <p:strVal val="#ppt_y"/>
                                          </p:val>
                                        </p:tav>
                                      </p:tavLst>
                                    </p:anim>
                                    <p:anim calcmode="lin" valueType="num">
                                      <p:cBhvr>
                                        <p:cTn id="9"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5"/>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4" fill="hold" grpId="0" nodeType="clickEffect">
                                  <p:stCondLst>
                                    <p:cond delay="0"/>
                                  </p:stCondLst>
                                  <p:childTnLst>
                                    <p:animEffect transition="out" filter="wipe(down)">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grpId="0" nodeType="clickEffect">
                                  <p:stCondLst>
                                    <p:cond delay="0"/>
                                  </p:stCondLst>
                                  <p:childTnLst>
                                    <p:animEffect transition="out" filter="wipe(down)">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xit" presetSubtype="8" fill="hold" grpId="0" nodeType="clickEffect">
                                  <p:stCondLst>
                                    <p:cond delay="0"/>
                                  </p:stCondLst>
                                  <p:childTnLst>
                                    <p:animEffect transition="out" filter="wipe(left)">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xit" presetSubtype="8" fill="hold" grpId="0" nodeType="clickEffect">
                                  <p:stCondLst>
                                    <p:cond delay="0"/>
                                  </p:stCondLst>
                                  <p:childTnLst>
                                    <p:animEffect transition="out" filter="wipe(left)">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xit" presetSubtype="4" fill="hold" grpId="0" nodeType="clickEffect">
                                  <p:stCondLst>
                                    <p:cond delay="0"/>
                                  </p:stCondLst>
                                  <p:childTnLst>
                                    <p:animEffect transition="out" filter="wipe(down)">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animBg="1"/>
      <p:bldP spid="9" grpId="0" animBg="1"/>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0EFF1"/>
        </a:solidFill>
        <a:effectLst/>
      </p:bgPr>
    </p:bg>
    <p:spTree>
      <p:nvGrpSpPr>
        <p:cNvPr id="1" name="">
          <a:extLst>
            <a:ext uri="{FF2B5EF4-FFF2-40B4-BE49-F238E27FC236}">
              <a16:creationId xmlns:a16="http://schemas.microsoft.com/office/drawing/2014/main" id="{72D4D320-505E-BC23-929B-109731F0905D}"/>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590A8A2A-F5F0-9AAA-1629-9D9F38565495}"/>
              </a:ext>
            </a:extLst>
          </p:cNvPr>
          <p:cNvSpPr txBox="1"/>
          <p:nvPr/>
        </p:nvSpPr>
        <p:spPr>
          <a:xfrm>
            <a:off x="1015760" y="1265450"/>
            <a:ext cx="7110323" cy="507831"/>
          </a:xfrm>
          <a:prstGeom prst="rect">
            <a:avLst/>
          </a:prstGeom>
          <a:noFill/>
        </p:spPr>
        <p:txBody>
          <a:bodyPr wrap="square">
            <a:spAutoFit/>
          </a:bodyPr>
          <a:lstStyle/>
          <a:p>
            <a:pPr algn="ctr" defTabSz="685800"/>
            <a:r>
              <a:rPr lang="ru-RU" sz="2700" dirty="0">
                <a:solidFill>
                  <a:prstClr val="black"/>
                </a:solidFill>
                <a:latin typeface="Raleway SemiBold" panose="020B0703030101060003" pitchFamily="34" charset="0"/>
              </a:rPr>
              <a:t>Как</a:t>
            </a:r>
            <a:r>
              <a:rPr lang="en-US" sz="2700" dirty="0">
                <a:solidFill>
                  <a:prstClr val="black"/>
                </a:solidFill>
                <a:latin typeface="Raleway SemiBold" panose="020B0703030101060003" pitchFamily="34" charset="0"/>
              </a:rPr>
              <a:t> LLMs </a:t>
            </a:r>
            <a:r>
              <a:rPr lang="ru-RU" sz="2700" dirty="0">
                <a:solidFill>
                  <a:prstClr val="black"/>
                </a:solidFill>
                <a:latin typeface="Raleway SemiBold" panose="020B0703030101060003" pitchFamily="34" charset="0"/>
              </a:rPr>
              <a:t>Работают</a:t>
            </a:r>
            <a:endParaRPr lang="en-US" sz="2700" dirty="0">
              <a:solidFill>
                <a:prstClr val="black"/>
              </a:solidFill>
              <a:latin typeface="Raleway SemiBold" panose="020B0703030101060003" pitchFamily="34" charset="0"/>
            </a:endParaRPr>
          </a:p>
        </p:txBody>
      </p:sp>
      <p:pic>
        <p:nvPicPr>
          <p:cNvPr id="7" name="Picture 6">
            <a:extLst>
              <a:ext uri="{FF2B5EF4-FFF2-40B4-BE49-F238E27FC236}">
                <a16:creationId xmlns:a16="http://schemas.microsoft.com/office/drawing/2014/main" id="{38DC021C-B0ED-28FD-1E32-8919CA3486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346" y="2281758"/>
            <a:ext cx="5935184" cy="3002019"/>
          </a:xfrm>
          <a:prstGeom prst="rect">
            <a:avLst/>
          </a:prstGeom>
        </p:spPr>
      </p:pic>
      <p:sp>
        <p:nvSpPr>
          <p:cNvPr id="15" name="TextBox 14">
            <a:extLst>
              <a:ext uri="{FF2B5EF4-FFF2-40B4-BE49-F238E27FC236}">
                <a16:creationId xmlns:a16="http://schemas.microsoft.com/office/drawing/2014/main" id="{9C7B338D-3B91-FE3C-93EA-4D67E75DA142}"/>
              </a:ext>
            </a:extLst>
          </p:cNvPr>
          <p:cNvSpPr txBox="1"/>
          <p:nvPr/>
        </p:nvSpPr>
        <p:spPr>
          <a:xfrm rot="19601504">
            <a:off x="0" y="1087869"/>
            <a:ext cx="2752811" cy="923330"/>
          </a:xfrm>
          <a:prstGeom prst="rect">
            <a:avLst/>
          </a:prstGeom>
          <a:noFill/>
        </p:spPr>
        <p:txBody>
          <a:bodyPr wrap="square">
            <a:spAutoFit/>
          </a:bodyPr>
          <a:lstStyle/>
          <a:p>
            <a:pPr algn="ctr" defTabSz="685800"/>
            <a:r>
              <a:rPr lang="ru-RU" sz="2700" dirty="0">
                <a:solidFill>
                  <a:prstClr val="white">
                    <a:lumMod val="65000"/>
                  </a:prstClr>
                </a:solidFill>
                <a:latin typeface="Calibri" panose="020F0502020204030204"/>
              </a:rPr>
              <a:t>Немного подробней</a:t>
            </a:r>
            <a:endParaRPr lang="en-US" sz="2700" dirty="0">
              <a:solidFill>
                <a:prstClr val="white">
                  <a:lumMod val="65000"/>
                </a:prstClr>
              </a:solidFill>
              <a:latin typeface="Calibri" panose="020F0502020204030204"/>
            </a:endParaRPr>
          </a:p>
        </p:txBody>
      </p:sp>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BA6BD230-E2CF-E96A-E83B-6380015807A2}"/>
                  </a:ext>
                </a:extLst>
              </p:cNvPr>
              <p:cNvGraphicFramePr>
                <a:graphicFrameLocks noChangeAspect="1"/>
              </p:cNvGraphicFramePr>
              <p:nvPr/>
            </p:nvGraphicFramePr>
            <p:xfrm>
              <a:off x="1666258" y="1972277"/>
              <a:ext cx="10724228" cy="14244252"/>
            </p:xfrm>
            <a:graphic>
              <a:graphicData uri="http://schemas.microsoft.com/office/drawing/2017/model3d">
                <am3d:model3d r:embed="rId4">
                  <am3d:spPr>
                    <a:xfrm>
                      <a:off x="0" y="0"/>
                      <a:ext cx="10724228" cy="14244252"/>
                    </a:xfrm>
                    <a:prstGeom prst="rect">
                      <a:avLst/>
                    </a:prstGeom>
                  </am3d:spPr>
                  <am3d:camera>
                    <am3d:pos x="0" y="0" z="66636298"/>
                    <am3d:up dx="0" dy="36000000" dz="0"/>
                    <am3d:lookAt x="0" y="0" z="0"/>
                    <am3d:perspective fov="2700000"/>
                  </am3d:camera>
                  <am3d:trans>
                    <am3d:meterPerModelUnit n="485892" d="1000000"/>
                    <am3d:preTrans dx="173128" dy="1690454" dz="-20802841"/>
                    <am3d:scale>
                      <am3d:sx n="1000000" d="1000000"/>
                      <am3d:sy n="1000000" d="1000000"/>
                      <am3d:sz n="1000000" d="1000000"/>
                    </am3d:scale>
                    <am3d:rot ax="1285974" ay="-2597948" az="-904074"/>
                    <am3d:postTrans dx="0" dy="0" dz="0"/>
                  </am3d:trans>
                  <am3d:raster rName="Office3DRenderer" rVer="16.0.8326">
                    <am3d:blip r:embed="rId5"/>
                  </am3d:raster>
                  <am3d:objViewport viewportSz="185981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BA6BD230-E2CF-E96A-E83B-6380015807A2}"/>
                  </a:ext>
                </a:extLst>
              </p:cNvPr>
              <p:cNvPicPr>
                <a:picLocks noGrp="1" noRot="1" noChangeAspect="1" noMove="1" noResize="1" noEditPoints="1" noAdjustHandles="1" noChangeArrowheads="1" noChangeShapeType="1" noCrop="1"/>
              </p:cNvPicPr>
              <p:nvPr/>
            </p:nvPicPr>
            <p:blipFill>
              <a:blip r:embed="rId5"/>
              <a:stretch>
                <a:fillRect/>
              </a:stretch>
            </p:blipFill>
            <p:spPr>
              <a:xfrm>
                <a:off x="1666258" y="1972277"/>
                <a:ext cx="10724228" cy="14244252"/>
              </a:xfrm>
              <a:prstGeom prst="rect">
                <a:avLst/>
              </a:prstGeom>
            </p:spPr>
          </p:pic>
        </mc:Fallback>
      </mc:AlternateContent>
    </p:spTree>
    <p:extLst>
      <p:ext uri="{BB962C8B-B14F-4D97-AF65-F5344CB8AC3E}">
        <p14:creationId xmlns:p14="http://schemas.microsoft.com/office/powerpoint/2010/main" val="983868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30B47-FD30-B665-A20B-52359DCB5EF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B47312E-CB86-495B-6DB9-5720D029DF29}"/>
              </a:ext>
            </a:extLst>
          </p:cNvPr>
          <p:cNvPicPr>
            <a:picLocks noChangeAspect="1"/>
          </p:cNvPicPr>
          <p:nvPr/>
        </p:nvPicPr>
        <p:blipFill>
          <a:blip r:embed="rId2"/>
          <a:stretch>
            <a:fillRect/>
          </a:stretch>
        </p:blipFill>
        <p:spPr>
          <a:xfrm>
            <a:off x="0" y="857250"/>
            <a:ext cx="9144000" cy="5143500"/>
          </a:xfrm>
          <a:prstGeom prst="rect">
            <a:avLst/>
          </a:prstGeom>
        </p:spPr>
      </p:pic>
      <p:sp>
        <p:nvSpPr>
          <p:cNvPr id="4" name="TextBox 3">
            <a:extLst>
              <a:ext uri="{FF2B5EF4-FFF2-40B4-BE49-F238E27FC236}">
                <a16:creationId xmlns:a16="http://schemas.microsoft.com/office/drawing/2014/main" id="{353FB3A9-8D13-2778-7EDC-15A3AB132ACF}"/>
              </a:ext>
            </a:extLst>
          </p:cNvPr>
          <p:cNvSpPr txBox="1"/>
          <p:nvPr/>
        </p:nvSpPr>
        <p:spPr>
          <a:xfrm>
            <a:off x="478632" y="1128712"/>
            <a:ext cx="1300677" cy="553998"/>
          </a:xfrm>
          <a:prstGeom prst="rect">
            <a:avLst/>
          </a:prstGeom>
          <a:noFill/>
        </p:spPr>
        <p:txBody>
          <a:bodyPr wrap="none" rtlCol="0">
            <a:spAutoFit/>
          </a:bodyPr>
          <a:lstStyle/>
          <a:p>
            <a:pPr defTabSz="685800"/>
            <a:r>
              <a:rPr lang="en-US" sz="3000" b="1" dirty="0">
                <a:solidFill>
                  <a:prstClr val="black"/>
                </a:solidFill>
                <a:latin typeface="Apron Heavy" panose="02000503000000020004" pitchFamily="2" charset="0"/>
              </a:rPr>
              <a:t>1-gram</a:t>
            </a:r>
          </a:p>
        </p:txBody>
      </p:sp>
    </p:spTree>
    <p:extLst>
      <p:ext uri="{BB962C8B-B14F-4D97-AF65-F5344CB8AC3E}">
        <p14:creationId xmlns:p14="http://schemas.microsoft.com/office/powerpoint/2010/main" val="158213588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BB66D-BB44-F48A-543D-D51BCFE1C43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14F95A9-D020-F562-BDB5-1F67E868AB6B}"/>
              </a:ext>
            </a:extLst>
          </p:cNvPr>
          <p:cNvPicPr>
            <a:picLocks noChangeAspect="1"/>
          </p:cNvPicPr>
          <p:nvPr/>
        </p:nvPicPr>
        <p:blipFill>
          <a:blip r:embed="rId2"/>
          <a:stretch>
            <a:fillRect/>
          </a:stretch>
        </p:blipFill>
        <p:spPr>
          <a:xfrm>
            <a:off x="0" y="860675"/>
            <a:ext cx="9144000" cy="5136650"/>
          </a:xfrm>
          <a:prstGeom prst="rect">
            <a:avLst/>
          </a:prstGeom>
        </p:spPr>
      </p:pic>
      <p:sp>
        <p:nvSpPr>
          <p:cNvPr id="4" name="TextBox 3">
            <a:extLst>
              <a:ext uri="{FF2B5EF4-FFF2-40B4-BE49-F238E27FC236}">
                <a16:creationId xmlns:a16="http://schemas.microsoft.com/office/drawing/2014/main" id="{CA9F6E0D-BBA4-D7E5-62C1-201671D9F824}"/>
              </a:ext>
            </a:extLst>
          </p:cNvPr>
          <p:cNvSpPr txBox="1"/>
          <p:nvPr/>
        </p:nvSpPr>
        <p:spPr>
          <a:xfrm>
            <a:off x="478631" y="1128712"/>
            <a:ext cx="1309974" cy="553998"/>
          </a:xfrm>
          <a:prstGeom prst="rect">
            <a:avLst/>
          </a:prstGeom>
          <a:noFill/>
        </p:spPr>
        <p:txBody>
          <a:bodyPr wrap="none" rtlCol="0">
            <a:spAutoFit/>
          </a:bodyPr>
          <a:lstStyle/>
          <a:p>
            <a:pPr defTabSz="685800"/>
            <a:r>
              <a:rPr lang="en-US" sz="3000" b="1" dirty="0">
                <a:solidFill>
                  <a:prstClr val="black"/>
                </a:solidFill>
                <a:latin typeface="Apron Heavy" panose="02000503000000020004" pitchFamily="2" charset="0"/>
              </a:rPr>
              <a:t>3-gram</a:t>
            </a:r>
          </a:p>
        </p:txBody>
      </p:sp>
    </p:spTree>
    <p:extLst>
      <p:ext uri="{BB962C8B-B14F-4D97-AF65-F5344CB8AC3E}">
        <p14:creationId xmlns:p14="http://schemas.microsoft.com/office/powerpoint/2010/main" val="149419910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5729D-7F86-D8FD-7701-7B0D183C6BB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DE2B2A8-E63A-6613-6F89-8B09C9B1EC2F}"/>
              </a:ext>
            </a:extLst>
          </p:cNvPr>
          <p:cNvPicPr>
            <a:picLocks noChangeAspect="1"/>
          </p:cNvPicPr>
          <p:nvPr/>
        </p:nvPicPr>
        <p:blipFill>
          <a:blip r:embed="rId2"/>
          <a:stretch>
            <a:fillRect/>
          </a:stretch>
        </p:blipFill>
        <p:spPr>
          <a:xfrm>
            <a:off x="0" y="857250"/>
            <a:ext cx="9144000" cy="5143500"/>
          </a:xfrm>
          <a:prstGeom prst="rect">
            <a:avLst/>
          </a:prstGeom>
        </p:spPr>
      </p:pic>
      <p:sp>
        <p:nvSpPr>
          <p:cNvPr id="4" name="TextBox 3">
            <a:extLst>
              <a:ext uri="{FF2B5EF4-FFF2-40B4-BE49-F238E27FC236}">
                <a16:creationId xmlns:a16="http://schemas.microsoft.com/office/drawing/2014/main" id="{B6F40663-FB99-4A85-0DEA-1CB9F5879662}"/>
              </a:ext>
            </a:extLst>
          </p:cNvPr>
          <p:cNvSpPr txBox="1"/>
          <p:nvPr/>
        </p:nvSpPr>
        <p:spPr>
          <a:xfrm>
            <a:off x="478631" y="1128712"/>
            <a:ext cx="1505540" cy="553998"/>
          </a:xfrm>
          <a:prstGeom prst="rect">
            <a:avLst/>
          </a:prstGeom>
          <a:noFill/>
        </p:spPr>
        <p:txBody>
          <a:bodyPr wrap="none" rtlCol="0">
            <a:spAutoFit/>
          </a:bodyPr>
          <a:lstStyle/>
          <a:p>
            <a:pPr defTabSz="685800"/>
            <a:r>
              <a:rPr lang="en-US" sz="3000" b="1" dirty="0">
                <a:solidFill>
                  <a:prstClr val="black"/>
                </a:solidFill>
                <a:latin typeface="Apron Heavy" panose="02000503000000020004" pitchFamily="2" charset="0"/>
              </a:rPr>
              <a:t>10-gram</a:t>
            </a:r>
          </a:p>
        </p:txBody>
      </p:sp>
    </p:spTree>
    <p:extLst>
      <p:ext uri="{BB962C8B-B14F-4D97-AF65-F5344CB8AC3E}">
        <p14:creationId xmlns:p14="http://schemas.microsoft.com/office/powerpoint/2010/main" val="2385294033"/>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D465F-FFE8-D49D-0E3D-76B4A8B38F91}"/>
            </a:ext>
          </a:extLst>
        </p:cNvPr>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2FE022C-8E3B-7539-7F71-54B5C4AEFD8E}"/>
              </a:ext>
            </a:extLst>
          </p:cNvPr>
          <p:cNvSpPr/>
          <p:nvPr/>
        </p:nvSpPr>
        <p:spPr>
          <a:xfrm>
            <a:off x="-5329238" y="2636044"/>
            <a:ext cx="5243513" cy="557213"/>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 name="TextBox 1">
            <a:extLst>
              <a:ext uri="{FF2B5EF4-FFF2-40B4-BE49-F238E27FC236}">
                <a16:creationId xmlns:a16="http://schemas.microsoft.com/office/drawing/2014/main" id="{2D57BDD6-6266-4578-C542-3D302103FAE8}"/>
              </a:ext>
            </a:extLst>
          </p:cNvPr>
          <p:cNvSpPr txBox="1"/>
          <p:nvPr/>
        </p:nvSpPr>
        <p:spPr>
          <a:xfrm>
            <a:off x="1015760" y="1265450"/>
            <a:ext cx="7110323" cy="507831"/>
          </a:xfrm>
          <a:prstGeom prst="rect">
            <a:avLst/>
          </a:prstGeom>
          <a:noFill/>
        </p:spPr>
        <p:txBody>
          <a:bodyPr wrap="square">
            <a:spAutoFit/>
          </a:bodyPr>
          <a:lstStyle/>
          <a:p>
            <a:pPr algn="ctr" defTabSz="685800"/>
            <a:r>
              <a:rPr lang="en-US" sz="2700" dirty="0">
                <a:solidFill>
                  <a:prstClr val="black"/>
                </a:solidFill>
                <a:latin typeface="Raleway SemiBold" panose="020B0703030101060003" pitchFamily="34" charset="0"/>
              </a:rPr>
              <a:t>Transformers</a:t>
            </a:r>
          </a:p>
        </p:txBody>
      </p:sp>
      <p:sp>
        <p:nvSpPr>
          <p:cNvPr id="5" name="TextBox 4">
            <a:extLst>
              <a:ext uri="{FF2B5EF4-FFF2-40B4-BE49-F238E27FC236}">
                <a16:creationId xmlns:a16="http://schemas.microsoft.com/office/drawing/2014/main" id="{0C092DAE-7152-97F9-E8CE-8BCCA4796FFA}"/>
              </a:ext>
            </a:extLst>
          </p:cNvPr>
          <p:cNvSpPr txBox="1"/>
          <p:nvPr/>
        </p:nvSpPr>
        <p:spPr>
          <a:xfrm>
            <a:off x="1015760" y="1750198"/>
            <a:ext cx="7110323" cy="415498"/>
          </a:xfrm>
          <a:prstGeom prst="rect">
            <a:avLst/>
          </a:prstGeom>
          <a:noFill/>
        </p:spPr>
        <p:txBody>
          <a:bodyPr wrap="square">
            <a:spAutoFit/>
          </a:bodyPr>
          <a:lstStyle/>
          <a:p>
            <a:pPr algn="ctr" defTabSz="685800"/>
            <a:r>
              <a:rPr lang="ru-RU" sz="2100" dirty="0">
                <a:solidFill>
                  <a:prstClr val="white">
                    <a:lumMod val="65000"/>
                  </a:prstClr>
                </a:solidFill>
                <a:latin typeface="Calibri" panose="020F0502020204030204"/>
              </a:rPr>
              <a:t>Ключевые компоненты</a:t>
            </a:r>
          </a:p>
        </p:txBody>
      </p:sp>
      <p:sp>
        <p:nvSpPr>
          <p:cNvPr id="6" name="TextBox 5">
            <a:extLst>
              <a:ext uri="{FF2B5EF4-FFF2-40B4-BE49-F238E27FC236}">
                <a16:creationId xmlns:a16="http://schemas.microsoft.com/office/drawing/2014/main" id="{C7F292CC-9185-D039-1C89-20D5EFC9A500}"/>
              </a:ext>
            </a:extLst>
          </p:cNvPr>
          <p:cNvSpPr txBox="1"/>
          <p:nvPr/>
        </p:nvSpPr>
        <p:spPr>
          <a:xfrm>
            <a:off x="842963" y="2721769"/>
            <a:ext cx="5772150" cy="369332"/>
          </a:xfrm>
          <a:prstGeom prst="rect">
            <a:avLst/>
          </a:prstGeom>
          <a:noFill/>
        </p:spPr>
        <p:txBody>
          <a:bodyPr wrap="square" rtlCol="0">
            <a:spAutoFit/>
          </a:bodyPr>
          <a:lstStyle/>
          <a:p>
            <a:pPr defTabSz="685800"/>
            <a:r>
              <a:rPr lang="en-US" b="1" dirty="0">
                <a:solidFill>
                  <a:prstClr val="white"/>
                </a:solidFill>
                <a:latin typeface="Calibri" panose="020F0502020204030204"/>
              </a:rPr>
              <a:t>Input Embeddings: </a:t>
            </a:r>
            <a:r>
              <a:rPr lang="en-US" dirty="0">
                <a:solidFill>
                  <a:prstClr val="white"/>
                </a:solidFill>
                <a:latin typeface="Calibri" panose="020F0502020204030204"/>
              </a:rPr>
              <a:t>Convert text to numerical vectors.</a:t>
            </a:r>
          </a:p>
        </p:txBody>
      </p:sp>
      <p:sp>
        <p:nvSpPr>
          <p:cNvPr id="9" name="TextBox 8">
            <a:extLst>
              <a:ext uri="{FF2B5EF4-FFF2-40B4-BE49-F238E27FC236}">
                <a16:creationId xmlns:a16="http://schemas.microsoft.com/office/drawing/2014/main" id="{A234F918-0717-D35F-0833-555FCA4D1367}"/>
              </a:ext>
            </a:extLst>
          </p:cNvPr>
          <p:cNvSpPr txBox="1"/>
          <p:nvPr/>
        </p:nvSpPr>
        <p:spPr>
          <a:xfrm>
            <a:off x="842963" y="3255875"/>
            <a:ext cx="5772150" cy="369332"/>
          </a:xfrm>
          <a:prstGeom prst="rect">
            <a:avLst/>
          </a:prstGeom>
          <a:noFill/>
        </p:spPr>
        <p:txBody>
          <a:bodyPr wrap="square" rtlCol="0">
            <a:spAutoFit/>
          </a:bodyPr>
          <a:lstStyle/>
          <a:p>
            <a:pPr defTabSz="685800"/>
            <a:r>
              <a:rPr lang="en-US" b="1" dirty="0">
                <a:solidFill>
                  <a:prstClr val="white"/>
                </a:solidFill>
                <a:latin typeface="Calibri" panose="020F0502020204030204"/>
              </a:rPr>
              <a:t>Positional Encoding: </a:t>
            </a:r>
            <a:r>
              <a:rPr lang="en-US" dirty="0">
                <a:solidFill>
                  <a:prstClr val="white"/>
                </a:solidFill>
                <a:latin typeface="Calibri" panose="020F0502020204030204"/>
              </a:rPr>
              <a:t>Capture the order of words.</a:t>
            </a:r>
          </a:p>
        </p:txBody>
      </p:sp>
      <p:sp>
        <p:nvSpPr>
          <p:cNvPr id="11" name="TextBox 10">
            <a:extLst>
              <a:ext uri="{FF2B5EF4-FFF2-40B4-BE49-F238E27FC236}">
                <a16:creationId xmlns:a16="http://schemas.microsoft.com/office/drawing/2014/main" id="{793193B0-B8B8-4081-B945-FD8D6A7F6DB8}"/>
              </a:ext>
            </a:extLst>
          </p:cNvPr>
          <p:cNvSpPr txBox="1"/>
          <p:nvPr/>
        </p:nvSpPr>
        <p:spPr>
          <a:xfrm>
            <a:off x="842962" y="3789982"/>
            <a:ext cx="7522369" cy="369332"/>
          </a:xfrm>
          <a:prstGeom prst="rect">
            <a:avLst/>
          </a:prstGeom>
          <a:noFill/>
        </p:spPr>
        <p:txBody>
          <a:bodyPr wrap="square" rtlCol="0">
            <a:spAutoFit/>
          </a:bodyPr>
          <a:lstStyle/>
          <a:p>
            <a:pPr defTabSz="685800"/>
            <a:r>
              <a:rPr lang="en-US" b="1" dirty="0">
                <a:solidFill>
                  <a:prstClr val="white"/>
                </a:solidFill>
                <a:latin typeface="Calibri" panose="020F0502020204030204"/>
              </a:rPr>
              <a:t>Self-Attention Layers: </a:t>
            </a:r>
            <a:r>
              <a:rPr lang="en-US" dirty="0">
                <a:solidFill>
                  <a:prstClr val="white"/>
                </a:solidFill>
                <a:latin typeface="Calibri" panose="020F0502020204030204"/>
              </a:rPr>
              <a:t>Highlight relationships between words.</a:t>
            </a:r>
          </a:p>
        </p:txBody>
      </p:sp>
      <p:sp>
        <p:nvSpPr>
          <p:cNvPr id="13" name="TextBox 12">
            <a:extLst>
              <a:ext uri="{FF2B5EF4-FFF2-40B4-BE49-F238E27FC236}">
                <a16:creationId xmlns:a16="http://schemas.microsoft.com/office/drawing/2014/main" id="{86A78685-BD78-4705-53BE-F3B664091197}"/>
              </a:ext>
            </a:extLst>
          </p:cNvPr>
          <p:cNvSpPr txBox="1"/>
          <p:nvPr/>
        </p:nvSpPr>
        <p:spPr>
          <a:xfrm>
            <a:off x="842962" y="4309800"/>
            <a:ext cx="8122445" cy="369332"/>
          </a:xfrm>
          <a:prstGeom prst="rect">
            <a:avLst/>
          </a:prstGeom>
          <a:noFill/>
        </p:spPr>
        <p:txBody>
          <a:bodyPr wrap="square" rtlCol="0">
            <a:spAutoFit/>
          </a:bodyPr>
          <a:lstStyle/>
          <a:p>
            <a:pPr defTabSz="685800"/>
            <a:r>
              <a:rPr lang="en-US" b="1" dirty="0">
                <a:solidFill>
                  <a:prstClr val="white"/>
                </a:solidFill>
                <a:latin typeface="Calibri" panose="020F0502020204030204"/>
              </a:rPr>
              <a:t>Feedforward Neural Network: </a:t>
            </a:r>
            <a:r>
              <a:rPr lang="en-US" dirty="0">
                <a:solidFill>
                  <a:prstClr val="white"/>
                </a:solidFill>
                <a:latin typeface="Calibri" panose="020F0502020204030204"/>
              </a:rPr>
              <a:t>Process attention outputs into meaningful patterns.</a:t>
            </a:r>
          </a:p>
        </p:txBody>
      </p:sp>
      <p:sp>
        <p:nvSpPr>
          <p:cNvPr id="15" name="TextBox 14">
            <a:extLst>
              <a:ext uri="{FF2B5EF4-FFF2-40B4-BE49-F238E27FC236}">
                <a16:creationId xmlns:a16="http://schemas.microsoft.com/office/drawing/2014/main" id="{BBF72C19-F48E-BEB3-DA3E-5FA7F9B98A95}"/>
              </a:ext>
            </a:extLst>
          </p:cNvPr>
          <p:cNvSpPr txBox="1"/>
          <p:nvPr/>
        </p:nvSpPr>
        <p:spPr>
          <a:xfrm>
            <a:off x="671512" y="5233619"/>
            <a:ext cx="8122445" cy="369332"/>
          </a:xfrm>
          <a:prstGeom prst="rect">
            <a:avLst/>
          </a:prstGeom>
          <a:noFill/>
        </p:spPr>
        <p:txBody>
          <a:bodyPr wrap="square" rtlCol="0">
            <a:spAutoFit/>
          </a:bodyPr>
          <a:lstStyle/>
          <a:p>
            <a:pPr algn="ctr" defTabSz="685800"/>
            <a:r>
              <a:rPr lang="en-US" b="1" dirty="0">
                <a:solidFill>
                  <a:prstClr val="white"/>
                </a:solidFill>
                <a:latin typeface="Calibri" panose="020F0502020204030204"/>
              </a:rPr>
              <a:t>Result: Complex understanding of long-range dependencies.</a:t>
            </a:r>
            <a:endParaRPr lang="en-US" dirty="0">
              <a:solidFill>
                <a:prstClr val="white"/>
              </a:solidFill>
              <a:latin typeface="Calibri" panose="020F0502020204030204"/>
            </a:endParaRPr>
          </a:p>
        </p:txBody>
      </p:sp>
      <p:pic>
        <p:nvPicPr>
          <p:cNvPr id="16" name="Picture 15">
            <a:extLst>
              <a:ext uri="{FF2B5EF4-FFF2-40B4-BE49-F238E27FC236}">
                <a16:creationId xmlns:a16="http://schemas.microsoft.com/office/drawing/2014/main" id="{103CD795-EFA3-3823-E2C3-A11C7E3536AB}"/>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l="13303" t="13981" r="12191" b="10923"/>
          <a:stretch/>
        </p:blipFill>
        <p:spPr>
          <a:xfrm>
            <a:off x="6522244" y="1826066"/>
            <a:ext cx="2357438" cy="1343025"/>
          </a:xfrm>
          <a:prstGeom prst="rect">
            <a:avLst/>
          </a:prstGeom>
          <a:noFill/>
          <a:effectLst>
            <a:softEdge rad="635000"/>
          </a:effectLst>
        </p:spPr>
      </p:pic>
    </p:spTree>
    <p:extLst>
      <p:ext uri="{BB962C8B-B14F-4D97-AF65-F5344CB8AC3E}">
        <p14:creationId xmlns:p14="http://schemas.microsoft.com/office/powerpoint/2010/main" val="15141578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F52A1-62F4-E982-C577-E6BD2916006A}"/>
            </a:ext>
          </a:extLst>
        </p:cNvPr>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344A6418-4129-675E-82CF-46874BE81729}"/>
              </a:ext>
            </a:extLst>
          </p:cNvPr>
          <p:cNvSpPr/>
          <p:nvPr/>
        </p:nvSpPr>
        <p:spPr>
          <a:xfrm>
            <a:off x="771525" y="2636044"/>
            <a:ext cx="5243513" cy="5572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 name="TextBox 1">
            <a:extLst>
              <a:ext uri="{FF2B5EF4-FFF2-40B4-BE49-F238E27FC236}">
                <a16:creationId xmlns:a16="http://schemas.microsoft.com/office/drawing/2014/main" id="{B7865B12-09F5-BAD5-0979-8AA9A6AB7D9B}"/>
              </a:ext>
            </a:extLst>
          </p:cNvPr>
          <p:cNvSpPr txBox="1"/>
          <p:nvPr/>
        </p:nvSpPr>
        <p:spPr>
          <a:xfrm>
            <a:off x="1015760" y="1265450"/>
            <a:ext cx="7110323" cy="507831"/>
          </a:xfrm>
          <a:prstGeom prst="rect">
            <a:avLst/>
          </a:prstGeom>
          <a:noFill/>
        </p:spPr>
        <p:txBody>
          <a:bodyPr wrap="square">
            <a:spAutoFit/>
          </a:bodyPr>
          <a:lstStyle/>
          <a:p>
            <a:pPr algn="ctr" defTabSz="685800"/>
            <a:r>
              <a:rPr lang="en-US" sz="2700" dirty="0">
                <a:solidFill>
                  <a:prstClr val="black"/>
                </a:solidFill>
                <a:latin typeface="Raleway SemiBold" panose="020B0703030101060003" pitchFamily="34" charset="0"/>
              </a:rPr>
              <a:t>Transformers</a:t>
            </a:r>
          </a:p>
        </p:txBody>
      </p:sp>
      <p:sp>
        <p:nvSpPr>
          <p:cNvPr id="5" name="TextBox 4">
            <a:extLst>
              <a:ext uri="{FF2B5EF4-FFF2-40B4-BE49-F238E27FC236}">
                <a16:creationId xmlns:a16="http://schemas.microsoft.com/office/drawing/2014/main" id="{5CE9334D-D580-68B4-1FFD-F4987E335438}"/>
              </a:ext>
            </a:extLst>
          </p:cNvPr>
          <p:cNvSpPr txBox="1"/>
          <p:nvPr/>
        </p:nvSpPr>
        <p:spPr>
          <a:xfrm>
            <a:off x="1015760" y="1750198"/>
            <a:ext cx="7110323" cy="415498"/>
          </a:xfrm>
          <a:prstGeom prst="rect">
            <a:avLst/>
          </a:prstGeom>
          <a:noFill/>
        </p:spPr>
        <p:txBody>
          <a:bodyPr wrap="square">
            <a:spAutoFit/>
          </a:bodyPr>
          <a:lstStyle/>
          <a:p>
            <a:pPr algn="ctr" defTabSz="685800"/>
            <a:r>
              <a:rPr lang="ru-RU" sz="2100" dirty="0">
                <a:solidFill>
                  <a:prstClr val="white">
                    <a:lumMod val="65000"/>
                  </a:prstClr>
                </a:solidFill>
                <a:latin typeface="Calibri" panose="020F0502020204030204"/>
              </a:rPr>
              <a:t>Ключевые компоненты</a:t>
            </a:r>
          </a:p>
        </p:txBody>
      </p:sp>
      <p:sp>
        <p:nvSpPr>
          <p:cNvPr id="6" name="TextBox 5">
            <a:extLst>
              <a:ext uri="{FF2B5EF4-FFF2-40B4-BE49-F238E27FC236}">
                <a16:creationId xmlns:a16="http://schemas.microsoft.com/office/drawing/2014/main" id="{820558B9-1978-DCA2-D739-70BA5E0A1901}"/>
              </a:ext>
            </a:extLst>
          </p:cNvPr>
          <p:cNvSpPr txBox="1"/>
          <p:nvPr/>
        </p:nvSpPr>
        <p:spPr>
          <a:xfrm>
            <a:off x="842963" y="2721769"/>
            <a:ext cx="5772150" cy="369332"/>
          </a:xfrm>
          <a:prstGeom prst="rect">
            <a:avLst/>
          </a:prstGeom>
          <a:noFill/>
        </p:spPr>
        <p:txBody>
          <a:bodyPr wrap="square" rtlCol="0">
            <a:spAutoFit/>
          </a:bodyPr>
          <a:lstStyle/>
          <a:p>
            <a:pPr defTabSz="685800"/>
            <a:r>
              <a:rPr lang="en-US" b="1" dirty="0">
                <a:solidFill>
                  <a:prstClr val="white"/>
                </a:solidFill>
                <a:latin typeface="Calibri" panose="020F0502020204030204"/>
              </a:rPr>
              <a:t>Input Embeddings: </a:t>
            </a:r>
            <a:r>
              <a:rPr lang="ru-RU" dirty="0">
                <a:solidFill>
                  <a:prstClr val="white"/>
                </a:solidFill>
                <a:latin typeface="Calibri" panose="020F0502020204030204"/>
              </a:rPr>
              <a:t>Конвертируют текст в вектора</a:t>
            </a:r>
            <a:r>
              <a:rPr lang="en-US" dirty="0">
                <a:solidFill>
                  <a:prstClr val="white"/>
                </a:solidFill>
                <a:latin typeface="Calibri" panose="020F0502020204030204"/>
              </a:rPr>
              <a:t>.</a:t>
            </a:r>
          </a:p>
        </p:txBody>
      </p:sp>
      <p:sp>
        <p:nvSpPr>
          <p:cNvPr id="9" name="TextBox 8">
            <a:extLst>
              <a:ext uri="{FF2B5EF4-FFF2-40B4-BE49-F238E27FC236}">
                <a16:creationId xmlns:a16="http://schemas.microsoft.com/office/drawing/2014/main" id="{7812DF3E-2B38-FD5B-AE7A-84CFDA51585A}"/>
              </a:ext>
            </a:extLst>
          </p:cNvPr>
          <p:cNvSpPr txBox="1"/>
          <p:nvPr/>
        </p:nvSpPr>
        <p:spPr>
          <a:xfrm>
            <a:off x="842963" y="3255875"/>
            <a:ext cx="5772150" cy="369332"/>
          </a:xfrm>
          <a:prstGeom prst="rect">
            <a:avLst/>
          </a:prstGeom>
          <a:noFill/>
        </p:spPr>
        <p:txBody>
          <a:bodyPr wrap="square" rtlCol="0">
            <a:spAutoFit/>
          </a:bodyPr>
          <a:lstStyle/>
          <a:p>
            <a:pPr defTabSz="685800"/>
            <a:r>
              <a:rPr lang="en-US" b="1" dirty="0">
                <a:solidFill>
                  <a:prstClr val="white"/>
                </a:solidFill>
                <a:latin typeface="Calibri" panose="020F0502020204030204"/>
              </a:rPr>
              <a:t>Positional Encoding: </a:t>
            </a:r>
            <a:r>
              <a:rPr lang="en-US" dirty="0">
                <a:solidFill>
                  <a:prstClr val="white"/>
                </a:solidFill>
                <a:latin typeface="Calibri" panose="020F0502020204030204"/>
              </a:rPr>
              <a:t>Capture the order of words.</a:t>
            </a:r>
          </a:p>
        </p:txBody>
      </p:sp>
      <p:sp>
        <p:nvSpPr>
          <p:cNvPr id="11" name="TextBox 10">
            <a:extLst>
              <a:ext uri="{FF2B5EF4-FFF2-40B4-BE49-F238E27FC236}">
                <a16:creationId xmlns:a16="http://schemas.microsoft.com/office/drawing/2014/main" id="{E56ABABE-A8BF-48CE-E0AF-5E63FE248FAD}"/>
              </a:ext>
            </a:extLst>
          </p:cNvPr>
          <p:cNvSpPr txBox="1"/>
          <p:nvPr/>
        </p:nvSpPr>
        <p:spPr>
          <a:xfrm>
            <a:off x="842962" y="3789982"/>
            <a:ext cx="7522369" cy="369332"/>
          </a:xfrm>
          <a:prstGeom prst="rect">
            <a:avLst/>
          </a:prstGeom>
          <a:noFill/>
        </p:spPr>
        <p:txBody>
          <a:bodyPr wrap="square" rtlCol="0">
            <a:spAutoFit/>
          </a:bodyPr>
          <a:lstStyle/>
          <a:p>
            <a:pPr defTabSz="685800"/>
            <a:r>
              <a:rPr lang="en-US" b="1" dirty="0">
                <a:solidFill>
                  <a:prstClr val="white"/>
                </a:solidFill>
                <a:latin typeface="Calibri" panose="020F0502020204030204"/>
              </a:rPr>
              <a:t>Self-Attention Layers: </a:t>
            </a:r>
            <a:r>
              <a:rPr lang="en-US" dirty="0">
                <a:solidFill>
                  <a:prstClr val="white"/>
                </a:solidFill>
                <a:latin typeface="Calibri" panose="020F0502020204030204"/>
              </a:rPr>
              <a:t>Highlight relationships between words.</a:t>
            </a:r>
          </a:p>
        </p:txBody>
      </p:sp>
      <p:sp>
        <p:nvSpPr>
          <p:cNvPr id="13" name="TextBox 12">
            <a:extLst>
              <a:ext uri="{FF2B5EF4-FFF2-40B4-BE49-F238E27FC236}">
                <a16:creationId xmlns:a16="http://schemas.microsoft.com/office/drawing/2014/main" id="{A39709CD-9A8E-883B-0AB6-763F92619091}"/>
              </a:ext>
            </a:extLst>
          </p:cNvPr>
          <p:cNvSpPr txBox="1"/>
          <p:nvPr/>
        </p:nvSpPr>
        <p:spPr>
          <a:xfrm>
            <a:off x="842962" y="4309800"/>
            <a:ext cx="8122445" cy="369332"/>
          </a:xfrm>
          <a:prstGeom prst="rect">
            <a:avLst/>
          </a:prstGeom>
          <a:noFill/>
        </p:spPr>
        <p:txBody>
          <a:bodyPr wrap="square" rtlCol="0">
            <a:spAutoFit/>
          </a:bodyPr>
          <a:lstStyle/>
          <a:p>
            <a:pPr defTabSz="685800"/>
            <a:r>
              <a:rPr lang="en-US" b="1" dirty="0">
                <a:solidFill>
                  <a:prstClr val="white"/>
                </a:solidFill>
                <a:latin typeface="Calibri" panose="020F0502020204030204"/>
              </a:rPr>
              <a:t>Feedforward Neural Network: </a:t>
            </a:r>
            <a:r>
              <a:rPr lang="en-US" dirty="0">
                <a:solidFill>
                  <a:prstClr val="white"/>
                </a:solidFill>
                <a:latin typeface="Calibri" panose="020F0502020204030204"/>
              </a:rPr>
              <a:t>Process attention outputs into meaningful patterns.</a:t>
            </a:r>
          </a:p>
        </p:txBody>
      </p:sp>
      <p:sp>
        <p:nvSpPr>
          <p:cNvPr id="15" name="TextBox 14">
            <a:extLst>
              <a:ext uri="{FF2B5EF4-FFF2-40B4-BE49-F238E27FC236}">
                <a16:creationId xmlns:a16="http://schemas.microsoft.com/office/drawing/2014/main" id="{E30CAA91-C6E5-7C16-D207-5F6A2D807B1D}"/>
              </a:ext>
            </a:extLst>
          </p:cNvPr>
          <p:cNvSpPr txBox="1"/>
          <p:nvPr/>
        </p:nvSpPr>
        <p:spPr>
          <a:xfrm>
            <a:off x="671512" y="5233619"/>
            <a:ext cx="8122445" cy="369332"/>
          </a:xfrm>
          <a:prstGeom prst="rect">
            <a:avLst/>
          </a:prstGeom>
          <a:noFill/>
        </p:spPr>
        <p:txBody>
          <a:bodyPr wrap="square" rtlCol="0">
            <a:spAutoFit/>
          </a:bodyPr>
          <a:lstStyle/>
          <a:p>
            <a:pPr algn="ctr" defTabSz="685800"/>
            <a:r>
              <a:rPr lang="en-US" b="1" dirty="0">
                <a:solidFill>
                  <a:prstClr val="white"/>
                </a:solidFill>
                <a:latin typeface="Calibri" panose="020F0502020204030204"/>
              </a:rPr>
              <a:t>Result: Complex understanding of long-range dependencies.</a:t>
            </a:r>
            <a:endParaRPr lang="en-US" dirty="0">
              <a:solidFill>
                <a:prstClr val="white"/>
              </a:solidFill>
              <a:latin typeface="Calibri" panose="020F0502020204030204"/>
            </a:endParaRPr>
          </a:p>
        </p:txBody>
      </p:sp>
      <p:pic>
        <p:nvPicPr>
          <p:cNvPr id="3" name="Picture 2">
            <a:extLst>
              <a:ext uri="{FF2B5EF4-FFF2-40B4-BE49-F238E27FC236}">
                <a16:creationId xmlns:a16="http://schemas.microsoft.com/office/drawing/2014/main" id="{4AA478F9-6ABA-A526-E6AA-41A86F959236}"/>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l="13303" t="13981" r="12191" b="10923"/>
          <a:stretch/>
        </p:blipFill>
        <p:spPr>
          <a:xfrm>
            <a:off x="6522244" y="1826066"/>
            <a:ext cx="2357438" cy="1343025"/>
          </a:xfrm>
          <a:prstGeom prst="rect">
            <a:avLst/>
          </a:prstGeom>
          <a:noFill/>
          <a:effectLst>
            <a:softEdge rad="635000"/>
          </a:effectLst>
        </p:spPr>
      </p:pic>
    </p:spTree>
    <p:extLst>
      <p:ext uri="{BB962C8B-B14F-4D97-AF65-F5344CB8AC3E}">
        <p14:creationId xmlns:p14="http://schemas.microsoft.com/office/powerpoint/2010/main" val="12155336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31C87-1982-B4BC-59A1-82A30266ACFD}"/>
            </a:ext>
          </a:extLst>
        </p:cNvPr>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8F9870B9-93FD-7A7E-DA37-9EC74E0EF99F}"/>
              </a:ext>
            </a:extLst>
          </p:cNvPr>
          <p:cNvSpPr/>
          <p:nvPr/>
        </p:nvSpPr>
        <p:spPr>
          <a:xfrm>
            <a:off x="771525" y="3150394"/>
            <a:ext cx="4864894" cy="557213"/>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 name="TextBox 1">
            <a:extLst>
              <a:ext uri="{FF2B5EF4-FFF2-40B4-BE49-F238E27FC236}">
                <a16:creationId xmlns:a16="http://schemas.microsoft.com/office/drawing/2014/main" id="{8E9019BC-ED2A-283A-11B9-91AF0E25B057}"/>
              </a:ext>
            </a:extLst>
          </p:cNvPr>
          <p:cNvSpPr txBox="1"/>
          <p:nvPr/>
        </p:nvSpPr>
        <p:spPr>
          <a:xfrm>
            <a:off x="1015760" y="1265450"/>
            <a:ext cx="7110323" cy="507831"/>
          </a:xfrm>
          <a:prstGeom prst="rect">
            <a:avLst/>
          </a:prstGeom>
          <a:noFill/>
        </p:spPr>
        <p:txBody>
          <a:bodyPr wrap="square">
            <a:spAutoFit/>
          </a:bodyPr>
          <a:lstStyle/>
          <a:p>
            <a:pPr algn="ctr" defTabSz="685800"/>
            <a:r>
              <a:rPr lang="en-US" sz="2700" dirty="0">
                <a:solidFill>
                  <a:prstClr val="black"/>
                </a:solidFill>
                <a:latin typeface="Raleway SemiBold" panose="020B0703030101060003" pitchFamily="34" charset="0"/>
              </a:rPr>
              <a:t>Transformers</a:t>
            </a:r>
          </a:p>
        </p:txBody>
      </p:sp>
      <p:sp>
        <p:nvSpPr>
          <p:cNvPr id="5" name="TextBox 4">
            <a:extLst>
              <a:ext uri="{FF2B5EF4-FFF2-40B4-BE49-F238E27FC236}">
                <a16:creationId xmlns:a16="http://schemas.microsoft.com/office/drawing/2014/main" id="{A9BF308B-DC87-B87D-79B3-B009C9AD4FE5}"/>
              </a:ext>
            </a:extLst>
          </p:cNvPr>
          <p:cNvSpPr txBox="1"/>
          <p:nvPr/>
        </p:nvSpPr>
        <p:spPr>
          <a:xfrm>
            <a:off x="1015760" y="1750198"/>
            <a:ext cx="7110323" cy="415498"/>
          </a:xfrm>
          <a:prstGeom prst="rect">
            <a:avLst/>
          </a:prstGeom>
          <a:noFill/>
        </p:spPr>
        <p:txBody>
          <a:bodyPr wrap="square">
            <a:spAutoFit/>
          </a:bodyPr>
          <a:lstStyle/>
          <a:p>
            <a:pPr algn="ctr" defTabSz="685800"/>
            <a:r>
              <a:rPr lang="en-US" sz="2100" dirty="0">
                <a:solidFill>
                  <a:prstClr val="white">
                    <a:lumMod val="65000"/>
                  </a:prstClr>
                </a:solidFill>
                <a:latin typeface="Calibri" panose="020F0502020204030204"/>
              </a:rPr>
              <a:t>Key Components</a:t>
            </a:r>
          </a:p>
        </p:txBody>
      </p:sp>
      <p:sp>
        <p:nvSpPr>
          <p:cNvPr id="6" name="TextBox 5">
            <a:extLst>
              <a:ext uri="{FF2B5EF4-FFF2-40B4-BE49-F238E27FC236}">
                <a16:creationId xmlns:a16="http://schemas.microsoft.com/office/drawing/2014/main" id="{1E2CD6EE-B115-F9C4-9362-8865C6F42403}"/>
              </a:ext>
            </a:extLst>
          </p:cNvPr>
          <p:cNvSpPr txBox="1"/>
          <p:nvPr/>
        </p:nvSpPr>
        <p:spPr>
          <a:xfrm>
            <a:off x="842963" y="2721769"/>
            <a:ext cx="5772150" cy="369332"/>
          </a:xfrm>
          <a:prstGeom prst="rect">
            <a:avLst/>
          </a:prstGeom>
          <a:noFill/>
        </p:spPr>
        <p:txBody>
          <a:bodyPr wrap="square" rtlCol="0">
            <a:spAutoFit/>
          </a:bodyPr>
          <a:lstStyle/>
          <a:p>
            <a:pPr defTabSz="685800"/>
            <a:r>
              <a:rPr lang="en-US" b="1" dirty="0">
                <a:solidFill>
                  <a:prstClr val="black"/>
                </a:solidFill>
                <a:latin typeface="Calibri" panose="020F0502020204030204"/>
              </a:rPr>
              <a:t>Input Embeddings: </a:t>
            </a:r>
            <a:r>
              <a:rPr lang="ru-RU" dirty="0">
                <a:solidFill>
                  <a:prstClr val="black"/>
                </a:solidFill>
                <a:latin typeface="Calibri" panose="020F0502020204030204"/>
              </a:rPr>
              <a:t>Конвертируют текст в вектора.</a:t>
            </a:r>
            <a:endParaRPr lang="en-US" dirty="0">
              <a:solidFill>
                <a:prstClr val="black"/>
              </a:solidFill>
              <a:latin typeface="Calibri" panose="020F0502020204030204"/>
            </a:endParaRPr>
          </a:p>
        </p:txBody>
      </p:sp>
      <p:sp>
        <p:nvSpPr>
          <p:cNvPr id="9" name="TextBox 8">
            <a:extLst>
              <a:ext uri="{FF2B5EF4-FFF2-40B4-BE49-F238E27FC236}">
                <a16:creationId xmlns:a16="http://schemas.microsoft.com/office/drawing/2014/main" id="{C538B6A6-69D5-660F-E061-34657502442E}"/>
              </a:ext>
            </a:extLst>
          </p:cNvPr>
          <p:cNvSpPr txBox="1"/>
          <p:nvPr/>
        </p:nvSpPr>
        <p:spPr>
          <a:xfrm>
            <a:off x="842963" y="3255875"/>
            <a:ext cx="5772150" cy="369332"/>
          </a:xfrm>
          <a:prstGeom prst="rect">
            <a:avLst/>
          </a:prstGeom>
          <a:noFill/>
        </p:spPr>
        <p:txBody>
          <a:bodyPr wrap="square" rtlCol="0">
            <a:spAutoFit/>
          </a:bodyPr>
          <a:lstStyle/>
          <a:p>
            <a:pPr defTabSz="685800"/>
            <a:r>
              <a:rPr lang="en-US" b="1" dirty="0">
                <a:solidFill>
                  <a:prstClr val="white"/>
                </a:solidFill>
                <a:latin typeface="Calibri" panose="020F0502020204030204"/>
              </a:rPr>
              <a:t>Positional Encoding: </a:t>
            </a:r>
            <a:r>
              <a:rPr lang="ru-RU" dirty="0">
                <a:solidFill>
                  <a:prstClr val="white"/>
                </a:solidFill>
                <a:latin typeface="Calibri" panose="020F0502020204030204"/>
              </a:rPr>
              <a:t>Фиксирует порядок слов</a:t>
            </a:r>
            <a:r>
              <a:rPr lang="en-US" dirty="0">
                <a:solidFill>
                  <a:prstClr val="white"/>
                </a:solidFill>
                <a:latin typeface="Calibri" panose="020F0502020204030204"/>
              </a:rPr>
              <a:t>.</a:t>
            </a:r>
          </a:p>
        </p:txBody>
      </p:sp>
      <p:sp>
        <p:nvSpPr>
          <p:cNvPr id="11" name="TextBox 10">
            <a:extLst>
              <a:ext uri="{FF2B5EF4-FFF2-40B4-BE49-F238E27FC236}">
                <a16:creationId xmlns:a16="http://schemas.microsoft.com/office/drawing/2014/main" id="{35CF295E-26E3-3425-824C-C7B6C29C2250}"/>
              </a:ext>
            </a:extLst>
          </p:cNvPr>
          <p:cNvSpPr txBox="1"/>
          <p:nvPr/>
        </p:nvSpPr>
        <p:spPr>
          <a:xfrm>
            <a:off x="842962" y="3789982"/>
            <a:ext cx="7522369" cy="369332"/>
          </a:xfrm>
          <a:prstGeom prst="rect">
            <a:avLst/>
          </a:prstGeom>
          <a:noFill/>
        </p:spPr>
        <p:txBody>
          <a:bodyPr wrap="square" rtlCol="0">
            <a:spAutoFit/>
          </a:bodyPr>
          <a:lstStyle/>
          <a:p>
            <a:pPr defTabSz="685800"/>
            <a:r>
              <a:rPr lang="en-US" b="1" dirty="0">
                <a:solidFill>
                  <a:prstClr val="white"/>
                </a:solidFill>
                <a:latin typeface="Calibri" panose="020F0502020204030204"/>
              </a:rPr>
              <a:t>Self-Attention Layers: </a:t>
            </a:r>
            <a:r>
              <a:rPr lang="en-US" dirty="0">
                <a:solidFill>
                  <a:prstClr val="white"/>
                </a:solidFill>
                <a:latin typeface="Calibri" panose="020F0502020204030204"/>
              </a:rPr>
              <a:t>Highlight relationships between words.</a:t>
            </a:r>
          </a:p>
        </p:txBody>
      </p:sp>
      <p:sp>
        <p:nvSpPr>
          <p:cNvPr id="13" name="TextBox 12">
            <a:extLst>
              <a:ext uri="{FF2B5EF4-FFF2-40B4-BE49-F238E27FC236}">
                <a16:creationId xmlns:a16="http://schemas.microsoft.com/office/drawing/2014/main" id="{D611D66C-CA5C-2100-5918-38162FB2FA13}"/>
              </a:ext>
            </a:extLst>
          </p:cNvPr>
          <p:cNvSpPr txBox="1"/>
          <p:nvPr/>
        </p:nvSpPr>
        <p:spPr>
          <a:xfrm>
            <a:off x="842962" y="4309800"/>
            <a:ext cx="8122445" cy="369332"/>
          </a:xfrm>
          <a:prstGeom prst="rect">
            <a:avLst/>
          </a:prstGeom>
          <a:noFill/>
        </p:spPr>
        <p:txBody>
          <a:bodyPr wrap="square" rtlCol="0">
            <a:spAutoFit/>
          </a:bodyPr>
          <a:lstStyle/>
          <a:p>
            <a:pPr defTabSz="685800"/>
            <a:r>
              <a:rPr lang="en-US" b="1" dirty="0">
                <a:solidFill>
                  <a:prstClr val="white"/>
                </a:solidFill>
                <a:latin typeface="Calibri" panose="020F0502020204030204"/>
              </a:rPr>
              <a:t>Feedforward Neural Network: </a:t>
            </a:r>
            <a:r>
              <a:rPr lang="en-US" dirty="0">
                <a:solidFill>
                  <a:prstClr val="white"/>
                </a:solidFill>
                <a:latin typeface="Calibri" panose="020F0502020204030204"/>
              </a:rPr>
              <a:t>Process attention outputs into meaningful patterns.</a:t>
            </a:r>
          </a:p>
        </p:txBody>
      </p:sp>
      <p:sp>
        <p:nvSpPr>
          <p:cNvPr id="3" name="TextBox 2">
            <a:extLst>
              <a:ext uri="{FF2B5EF4-FFF2-40B4-BE49-F238E27FC236}">
                <a16:creationId xmlns:a16="http://schemas.microsoft.com/office/drawing/2014/main" id="{F7BF71C0-CA15-8BFF-586A-F8282949A585}"/>
              </a:ext>
            </a:extLst>
          </p:cNvPr>
          <p:cNvSpPr txBox="1"/>
          <p:nvPr/>
        </p:nvSpPr>
        <p:spPr>
          <a:xfrm>
            <a:off x="671512" y="5233619"/>
            <a:ext cx="8122445" cy="369332"/>
          </a:xfrm>
          <a:prstGeom prst="rect">
            <a:avLst/>
          </a:prstGeom>
          <a:noFill/>
        </p:spPr>
        <p:txBody>
          <a:bodyPr wrap="square" rtlCol="0">
            <a:spAutoFit/>
          </a:bodyPr>
          <a:lstStyle/>
          <a:p>
            <a:pPr algn="ctr" defTabSz="685800"/>
            <a:r>
              <a:rPr lang="en-US" b="1" dirty="0">
                <a:solidFill>
                  <a:prstClr val="white"/>
                </a:solidFill>
                <a:latin typeface="Calibri" panose="020F0502020204030204"/>
              </a:rPr>
              <a:t>Result: Complex understanding of long-range dependencies.</a:t>
            </a:r>
            <a:endParaRPr lang="en-US" dirty="0">
              <a:solidFill>
                <a:prstClr val="white"/>
              </a:solidFill>
              <a:latin typeface="Calibri" panose="020F0502020204030204"/>
            </a:endParaRPr>
          </a:p>
        </p:txBody>
      </p:sp>
      <p:pic>
        <p:nvPicPr>
          <p:cNvPr id="4" name="Picture 3">
            <a:extLst>
              <a:ext uri="{FF2B5EF4-FFF2-40B4-BE49-F238E27FC236}">
                <a16:creationId xmlns:a16="http://schemas.microsoft.com/office/drawing/2014/main" id="{840B5010-A3B7-B6CC-A161-591E00D3A6BB}"/>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l="13303" t="13981" r="12191" b="10923"/>
          <a:stretch/>
        </p:blipFill>
        <p:spPr>
          <a:xfrm>
            <a:off x="6522244" y="1826066"/>
            <a:ext cx="2357438" cy="1343025"/>
          </a:xfrm>
          <a:prstGeom prst="rect">
            <a:avLst/>
          </a:prstGeom>
          <a:noFill/>
          <a:effectLst>
            <a:softEdge rad="635000"/>
          </a:effectLst>
        </p:spPr>
      </p:pic>
    </p:spTree>
    <p:extLst>
      <p:ext uri="{BB962C8B-B14F-4D97-AF65-F5344CB8AC3E}">
        <p14:creationId xmlns:p14="http://schemas.microsoft.com/office/powerpoint/2010/main" val="27544947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B2034-DEAE-1EE9-6B70-4DF0976DC77F}"/>
            </a:ext>
          </a:extLst>
        </p:cNvPr>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17AF9340-C516-DCD5-2974-12004F1724FE}"/>
              </a:ext>
            </a:extLst>
          </p:cNvPr>
          <p:cNvSpPr/>
          <p:nvPr/>
        </p:nvSpPr>
        <p:spPr>
          <a:xfrm>
            <a:off x="771526" y="3684499"/>
            <a:ext cx="5972175" cy="557213"/>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 name="TextBox 1">
            <a:extLst>
              <a:ext uri="{FF2B5EF4-FFF2-40B4-BE49-F238E27FC236}">
                <a16:creationId xmlns:a16="http://schemas.microsoft.com/office/drawing/2014/main" id="{7B4D610A-B6B6-8B55-A257-2DC4CB3E187C}"/>
              </a:ext>
            </a:extLst>
          </p:cNvPr>
          <p:cNvSpPr txBox="1"/>
          <p:nvPr/>
        </p:nvSpPr>
        <p:spPr>
          <a:xfrm>
            <a:off x="1015760" y="1265450"/>
            <a:ext cx="7110323" cy="507831"/>
          </a:xfrm>
          <a:prstGeom prst="rect">
            <a:avLst/>
          </a:prstGeom>
          <a:noFill/>
        </p:spPr>
        <p:txBody>
          <a:bodyPr wrap="square">
            <a:spAutoFit/>
          </a:bodyPr>
          <a:lstStyle/>
          <a:p>
            <a:pPr algn="ctr" defTabSz="685800"/>
            <a:r>
              <a:rPr lang="en-US" sz="2700" dirty="0">
                <a:solidFill>
                  <a:prstClr val="black"/>
                </a:solidFill>
                <a:latin typeface="Raleway SemiBold" panose="020B0703030101060003" pitchFamily="34" charset="0"/>
              </a:rPr>
              <a:t>Transformers</a:t>
            </a:r>
          </a:p>
        </p:txBody>
      </p:sp>
      <p:sp>
        <p:nvSpPr>
          <p:cNvPr id="5" name="TextBox 4">
            <a:extLst>
              <a:ext uri="{FF2B5EF4-FFF2-40B4-BE49-F238E27FC236}">
                <a16:creationId xmlns:a16="http://schemas.microsoft.com/office/drawing/2014/main" id="{4D75D385-B8BB-A7A5-8384-67110336600B}"/>
              </a:ext>
            </a:extLst>
          </p:cNvPr>
          <p:cNvSpPr txBox="1"/>
          <p:nvPr/>
        </p:nvSpPr>
        <p:spPr>
          <a:xfrm>
            <a:off x="1015760" y="1750198"/>
            <a:ext cx="7110323" cy="415498"/>
          </a:xfrm>
          <a:prstGeom prst="rect">
            <a:avLst/>
          </a:prstGeom>
          <a:noFill/>
        </p:spPr>
        <p:txBody>
          <a:bodyPr wrap="square">
            <a:spAutoFit/>
          </a:bodyPr>
          <a:lstStyle/>
          <a:p>
            <a:pPr algn="ctr" defTabSz="685800"/>
            <a:r>
              <a:rPr lang="ru-RU" sz="2100" dirty="0">
                <a:solidFill>
                  <a:prstClr val="white">
                    <a:lumMod val="65000"/>
                  </a:prstClr>
                </a:solidFill>
                <a:latin typeface="Calibri" panose="020F0502020204030204"/>
              </a:rPr>
              <a:t>Ключевые компоненты</a:t>
            </a:r>
          </a:p>
        </p:txBody>
      </p:sp>
      <p:sp>
        <p:nvSpPr>
          <p:cNvPr id="6" name="TextBox 5">
            <a:extLst>
              <a:ext uri="{FF2B5EF4-FFF2-40B4-BE49-F238E27FC236}">
                <a16:creationId xmlns:a16="http://schemas.microsoft.com/office/drawing/2014/main" id="{309A4083-DCB3-FCE9-0D54-6E46E8F13C5A}"/>
              </a:ext>
            </a:extLst>
          </p:cNvPr>
          <p:cNvSpPr txBox="1"/>
          <p:nvPr/>
        </p:nvSpPr>
        <p:spPr>
          <a:xfrm>
            <a:off x="842963" y="2721769"/>
            <a:ext cx="5772150" cy="369332"/>
          </a:xfrm>
          <a:prstGeom prst="rect">
            <a:avLst/>
          </a:prstGeom>
          <a:noFill/>
        </p:spPr>
        <p:txBody>
          <a:bodyPr wrap="square" rtlCol="0">
            <a:spAutoFit/>
          </a:bodyPr>
          <a:lstStyle/>
          <a:p>
            <a:pPr defTabSz="685800"/>
            <a:r>
              <a:rPr lang="en-US" b="1" dirty="0">
                <a:solidFill>
                  <a:prstClr val="black"/>
                </a:solidFill>
                <a:latin typeface="Calibri" panose="020F0502020204030204"/>
              </a:rPr>
              <a:t>Input Embeddings: </a:t>
            </a:r>
            <a:r>
              <a:rPr lang="ru-RU" dirty="0">
                <a:solidFill>
                  <a:prstClr val="black"/>
                </a:solidFill>
                <a:latin typeface="Calibri" panose="020F0502020204030204"/>
              </a:rPr>
              <a:t>Конвертируют текст в вектора</a:t>
            </a:r>
            <a:r>
              <a:rPr lang="en-US" dirty="0">
                <a:solidFill>
                  <a:prstClr val="black"/>
                </a:solidFill>
                <a:latin typeface="Calibri" panose="020F0502020204030204"/>
              </a:rPr>
              <a:t>.</a:t>
            </a:r>
          </a:p>
        </p:txBody>
      </p:sp>
      <p:sp>
        <p:nvSpPr>
          <p:cNvPr id="9" name="TextBox 8">
            <a:extLst>
              <a:ext uri="{FF2B5EF4-FFF2-40B4-BE49-F238E27FC236}">
                <a16:creationId xmlns:a16="http://schemas.microsoft.com/office/drawing/2014/main" id="{CDA2FCDF-B524-C718-0E54-673EBB1E4E37}"/>
              </a:ext>
            </a:extLst>
          </p:cNvPr>
          <p:cNvSpPr txBox="1"/>
          <p:nvPr/>
        </p:nvSpPr>
        <p:spPr>
          <a:xfrm>
            <a:off x="842963" y="3255875"/>
            <a:ext cx="5772150" cy="369332"/>
          </a:xfrm>
          <a:prstGeom prst="rect">
            <a:avLst/>
          </a:prstGeom>
          <a:noFill/>
        </p:spPr>
        <p:txBody>
          <a:bodyPr wrap="square" rtlCol="0">
            <a:spAutoFit/>
          </a:bodyPr>
          <a:lstStyle/>
          <a:p>
            <a:pPr defTabSz="685800"/>
            <a:r>
              <a:rPr lang="en-US" b="1" dirty="0">
                <a:solidFill>
                  <a:prstClr val="black"/>
                </a:solidFill>
                <a:latin typeface="Calibri" panose="020F0502020204030204"/>
              </a:rPr>
              <a:t>Positional Encoding: </a:t>
            </a:r>
            <a:r>
              <a:rPr lang="ru-RU" dirty="0">
                <a:solidFill>
                  <a:prstClr val="black"/>
                </a:solidFill>
                <a:latin typeface="Calibri" panose="020F0502020204030204"/>
              </a:rPr>
              <a:t>Фиксирует порядок слов</a:t>
            </a:r>
            <a:r>
              <a:rPr lang="en-US" dirty="0">
                <a:solidFill>
                  <a:prstClr val="black"/>
                </a:solidFill>
                <a:latin typeface="Calibri" panose="020F0502020204030204"/>
              </a:rPr>
              <a:t>.</a:t>
            </a:r>
          </a:p>
        </p:txBody>
      </p:sp>
      <p:sp>
        <p:nvSpPr>
          <p:cNvPr id="11" name="TextBox 10">
            <a:extLst>
              <a:ext uri="{FF2B5EF4-FFF2-40B4-BE49-F238E27FC236}">
                <a16:creationId xmlns:a16="http://schemas.microsoft.com/office/drawing/2014/main" id="{90C450FC-217C-61F6-D66C-06E23E42756C}"/>
              </a:ext>
            </a:extLst>
          </p:cNvPr>
          <p:cNvSpPr txBox="1"/>
          <p:nvPr/>
        </p:nvSpPr>
        <p:spPr>
          <a:xfrm>
            <a:off x="842962" y="3789982"/>
            <a:ext cx="7522369" cy="369332"/>
          </a:xfrm>
          <a:prstGeom prst="rect">
            <a:avLst/>
          </a:prstGeom>
          <a:noFill/>
        </p:spPr>
        <p:txBody>
          <a:bodyPr wrap="square" rtlCol="0">
            <a:spAutoFit/>
          </a:bodyPr>
          <a:lstStyle/>
          <a:p>
            <a:pPr defTabSz="685800"/>
            <a:r>
              <a:rPr lang="en-US" b="1" dirty="0">
                <a:solidFill>
                  <a:prstClr val="white"/>
                </a:solidFill>
                <a:latin typeface="Calibri" panose="020F0502020204030204"/>
              </a:rPr>
              <a:t>Self-Attention Layers: </a:t>
            </a:r>
            <a:r>
              <a:rPr lang="ru-RU" dirty="0">
                <a:solidFill>
                  <a:prstClr val="white"/>
                </a:solidFill>
                <a:latin typeface="Calibri" panose="020F0502020204030204"/>
              </a:rPr>
              <a:t>Выделяет связи между словами</a:t>
            </a:r>
            <a:r>
              <a:rPr lang="en-US" dirty="0">
                <a:solidFill>
                  <a:prstClr val="white"/>
                </a:solidFill>
                <a:latin typeface="Calibri" panose="020F0502020204030204"/>
              </a:rPr>
              <a:t>.</a:t>
            </a:r>
          </a:p>
        </p:txBody>
      </p:sp>
      <p:sp>
        <p:nvSpPr>
          <p:cNvPr id="13" name="TextBox 12">
            <a:extLst>
              <a:ext uri="{FF2B5EF4-FFF2-40B4-BE49-F238E27FC236}">
                <a16:creationId xmlns:a16="http://schemas.microsoft.com/office/drawing/2014/main" id="{5A276B1C-0878-4E90-D60D-2314EA8D5A13}"/>
              </a:ext>
            </a:extLst>
          </p:cNvPr>
          <p:cNvSpPr txBox="1"/>
          <p:nvPr/>
        </p:nvSpPr>
        <p:spPr>
          <a:xfrm>
            <a:off x="842962" y="4309800"/>
            <a:ext cx="8122445" cy="369332"/>
          </a:xfrm>
          <a:prstGeom prst="rect">
            <a:avLst/>
          </a:prstGeom>
          <a:noFill/>
        </p:spPr>
        <p:txBody>
          <a:bodyPr wrap="square" rtlCol="0">
            <a:spAutoFit/>
          </a:bodyPr>
          <a:lstStyle/>
          <a:p>
            <a:pPr defTabSz="685800"/>
            <a:r>
              <a:rPr lang="en-US" b="1" dirty="0">
                <a:solidFill>
                  <a:prstClr val="white"/>
                </a:solidFill>
                <a:latin typeface="Calibri" panose="020F0502020204030204"/>
              </a:rPr>
              <a:t>Feedforward Neural Network: </a:t>
            </a:r>
            <a:r>
              <a:rPr lang="en-US" dirty="0">
                <a:solidFill>
                  <a:prstClr val="white"/>
                </a:solidFill>
                <a:latin typeface="Calibri" panose="020F0502020204030204"/>
              </a:rPr>
              <a:t>Process attention outputs into meaningful patterns.</a:t>
            </a:r>
          </a:p>
        </p:txBody>
      </p:sp>
      <p:sp>
        <p:nvSpPr>
          <p:cNvPr id="3" name="TextBox 2">
            <a:extLst>
              <a:ext uri="{FF2B5EF4-FFF2-40B4-BE49-F238E27FC236}">
                <a16:creationId xmlns:a16="http://schemas.microsoft.com/office/drawing/2014/main" id="{66AFD7CC-2251-48C5-E6AE-4A83A50EE96D}"/>
              </a:ext>
            </a:extLst>
          </p:cNvPr>
          <p:cNvSpPr txBox="1"/>
          <p:nvPr/>
        </p:nvSpPr>
        <p:spPr>
          <a:xfrm>
            <a:off x="671512" y="5233619"/>
            <a:ext cx="8122445" cy="369332"/>
          </a:xfrm>
          <a:prstGeom prst="rect">
            <a:avLst/>
          </a:prstGeom>
          <a:noFill/>
        </p:spPr>
        <p:txBody>
          <a:bodyPr wrap="square" rtlCol="0">
            <a:spAutoFit/>
          </a:bodyPr>
          <a:lstStyle/>
          <a:p>
            <a:pPr algn="ctr" defTabSz="685800"/>
            <a:r>
              <a:rPr lang="en-US" b="1" dirty="0">
                <a:solidFill>
                  <a:prstClr val="white"/>
                </a:solidFill>
                <a:latin typeface="Calibri" panose="020F0502020204030204"/>
              </a:rPr>
              <a:t>Result: Complex understanding of long-range dependencies.</a:t>
            </a:r>
            <a:endParaRPr lang="en-US" dirty="0">
              <a:solidFill>
                <a:prstClr val="white"/>
              </a:solidFill>
              <a:latin typeface="Calibri" panose="020F0502020204030204"/>
            </a:endParaRPr>
          </a:p>
        </p:txBody>
      </p:sp>
      <p:pic>
        <p:nvPicPr>
          <p:cNvPr id="4" name="Picture 3">
            <a:extLst>
              <a:ext uri="{FF2B5EF4-FFF2-40B4-BE49-F238E27FC236}">
                <a16:creationId xmlns:a16="http://schemas.microsoft.com/office/drawing/2014/main" id="{C8122F69-1C83-9A69-1638-6081C638298A}"/>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l="13303" t="13981" r="12191" b="10923"/>
          <a:stretch/>
        </p:blipFill>
        <p:spPr>
          <a:xfrm>
            <a:off x="6522244" y="1826066"/>
            <a:ext cx="2357438" cy="1343025"/>
          </a:xfrm>
          <a:prstGeom prst="rect">
            <a:avLst/>
          </a:prstGeom>
          <a:noFill/>
          <a:effectLst>
            <a:softEdge rad="635000"/>
          </a:effectLst>
        </p:spPr>
      </p:pic>
    </p:spTree>
    <p:extLst>
      <p:ext uri="{BB962C8B-B14F-4D97-AF65-F5344CB8AC3E}">
        <p14:creationId xmlns:p14="http://schemas.microsoft.com/office/powerpoint/2010/main" val="38474773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8B0CAB-7F52-2C47-9A79-ACCBDFBE5982}"/>
              </a:ext>
            </a:extLst>
          </p:cNvPr>
          <p:cNvSpPr>
            <a:spLocks noGrp="1"/>
          </p:cNvSpPr>
          <p:nvPr>
            <p:ph type="title"/>
          </p:nvPr>
        </p:nvSpPr>
        <p:spPr/>
        <p:txBody>
          <a:bodyPr/>
          <a:lstStyle/>
          <a:p>
            <a:r>
              <a:rPr lang="ru-RU" dirty="0"/>
              <a:t>Мешок слов</a:t>
            </a:r>
          </a:p>
        </p:txBody>
      </p:sp>
      <p:sp>
        <p:nvSpPr>
          <p:cNvPr id="3" name="Объект 2">
            <a:extLst>
              <a:ext uri="{FF2B5EF4-FFF2-40B4-BE49-F238E27FC236}">
                <a16:creationId xmlns:a16="http://schemas.microsoft.com/office/drawing/2014/main" id="{0E1DDED1-21FA-8E48-A611-1B259400C7A7}"/>
              </a:ext>
            </a:extLst>
          </p:cNvPr>
          <p:cNvSpPr>
            <a:spLocks noGrp="1"/>
          </p:cNvSpPr>
          <p:nvPr>
            <p:ph idx="1"/>
          </p:nvPr>
        </p:nvSpPr>
        <p:spPr>
          <a:xfrm>
            <a:off x="457199" y="1600201"/>
            <a:ext cx="8327985" cy="1038828"/>
          </a:xfrm>
        </p:spPr>
        <p:txBody>
          <a:bodyPr>
            <a:normAutofit lnSpcReduction="10000"/>
          </a:bodyPr>
          <a:lstStyle/>
          <a:p>
            <a:pPr marL="0" indent="0">
              <a:buNone/>
            </a:pPr>
            <a:r>
              <a:rPr lang="ru-RU" dirty="0"/>
              <a:t>Для языковой модели нужно превращать текст с числа, чтобы мы могли их обработать. </a:t>
            </a:r>
          </a:p>
        </p:txBody>
      </p:sp>
      <p:sp>
        <p:nvSpPr>
          <p:cNvPr id="4" name="Номер слайда 3">
            <a:extLst>
              <a:ext uri="{FF2B5EF4-FFF2-40B4-BE49-F238E27FC236}">
                <a16:creationId xmlns:a16="http://schemas.microsoft.com/office/drawing/2014/main" id="{F9CE830D-321C-4A4A-9DE6-9A365FDC6152}"/>
              </a:ext>
            </a:extLst>
          </p:cNvPr>
          <p:cNvSpPr>
            <a:spLocks noGrp="1"/>
          </p:cNvSpPr>
          <p:nvPr>
            <p:ph type="sldNum" sz="quarter" idx="12"/>
          </p:nvPr>
        </p:nvSpPr>
        <p:spPr/>
        <p:txBody>
          <a:bodyPr/>
          <a:lstStyle/>
          <a:p>
            <a:fld id="{38237106-F2ED-405E-BC33-CC3CF426205F}" type="slidenum">
              <a:rPr lang="en-US" smtClean="0"/>
              <a:pPr/>
              <a:t>4</a:t>
            </a:fld>
            <a:endParaRPr lang="en-US"/>
          </a:p>
        </p:txBody>
      </p:sp>
      <p:pic>
        <p:nvPicPr>
          <p:cNvPr id="6" name="Рисунок 5">
            <a:extLst>
              <a:ext uri="{FF2B5EF4-FFF2-40B4-BE49-F238E27FC236}">
                <a16:creationId xmlns:a16="http://schemas.microsoft.com/office/drawing/2014/main" id="{E458F182-72CF-7E42-83F4-018734FFF84D}"/>
              </a:ext>
            </a:extLst>
          </p:cNvPr>
          <p:cNvPicPr>
            <a:picLocks noChangeAspect="1"/>
          </p:cNvPicPr>
          <p:nvPr/>
        </p:nvPicPr>
        <p:blipFill>
          <a:blip r:embed="rId2"/>
          <a:stretch>
            <a:fillRect/>
          </a:stretch>
        </p:blipFill>
        <p:spPr>
          <a:xfrm>
            <a:off x="1085125" y="2639029"/>
            <a:ext cx="7072132" cy="3978074"/>
          </a:xfrm>
          <a:prstGeom prst="rect">
            <a:avLst/>
          </a:prstGeom>
        </p:spPr>
      </p:pic>
    </p:spTree>
    <p:extLst>
      <p:ext uri="{BB962C8B-B14F-4D97-AF65-F5344CB8AC3E}">
        <p14:creationId xmlns:p14="http://schemas.microsoft.com/office/powerpoint/2010/main" val="1421179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FEEB6-C498-3948-55E9-1646F0E87E33}"/>
            </a:ext>
          </a:extLst>
        </p:cNvPr>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F2225E2-E4DE-F116-EE21-BEA29615BF4C}"/>
              </a:ext>
            </a:extLst>
          </p:cNvPr>
          <p:cNvSpPr/>
          <p:nvPr/>
        </p:nvSpPr>
        <p:spPr>
          <a:xfrm>
            <a:off x="771525" y="4204318"/>
            <a:ext cx="7915275" cy="557213"/>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 name="TextBox 1">
            <a:extLst>
              <a:ext uri="{FF2B5EF4-FFF2-40B4-BE49-F238E27FC236}">
                <a16:creationId xmlns:a16="http://schemas.microsoft.com/office/drawing/2014/main" id="{BFD66E5E-5952-1F4E-8E54-955BFB77F36F}"/>
              </a:ext>
            </a:extLst>
          </p:cNvPr>
          <p:cNvSpPr txBox="1"/>
          <p:nvPr/>
        </p:nvSpPr>
        <p:spPr>
          <a:xfrm>
            <a:off x="1015760" y="1265450"/>
            <a:ext cx="7110323" cy="507831"/>
          </a:xfrm>
          <a:prstGeom prst="rect">
            <a:avLst/>
          </a:prstGeom>
          <a:noFill/>
        </p:spPr>
        <p:txBody>
          <a:bodyPr wrap="square">
            <a:spAutoFit/>
          </a:bodyPr>
          <a:lstStyle/>
          <a:p>
            <a:pPr algn="ctr" defTabSz="685800"/>
            <a:r>
              <a:rPr lang="en-US" sz="2700" dirty="0">
                <a:solidFill>
                  <a:prstClr val="black"/>
                </a:solidFill>
                <a:latin typeface="Raleway SemiBold" panose="020B0703030101060003" pitchFamily="34" charset="0"/>
              </a:rPr>
              <a:t>Transformers</a:t>
            </a:r>
          </a:p>
        </p:txBody>
      </p:sp>
      <p:sp>
        <p:nvSpPr>
          <p:cNvPr id="5" name="TextBox 4">
            <a:extLst>
              <a:ext uri="{FF2B5EF4-FFF2-40B4-BE49-F238E27FC236}">
                <a16:creationId xmlns:a16="http://schemas.microsoft.com/office/drawing/2014/main" id="{105EE652-D69F-A635-E5CC-8B0659B5AE85}"/>
              </a:ext>
            </a:extLst>
          </p:cNvPr>
          <p:cNvSpPr txBox="1"/>
          <p:nvPr/>
        </p:nvSpPr>
        <p:spPr>
          <a:xfrm>
            <a:off x="1015760" y="1750198"/>
            <a:ext cx="7110323" cy="415498"/>
          </a:xfrm>
          <a:prstGeom prst="rect">
            <a:avLst/>
          </a:prstGeom>
          <a:noFill/>
        </p:spPr>
        <p:txBody>
          <a:bodyPr wrap="square">
            <a:spAutoFit/>
          </a:bodyPr>
          <a:lstStyle/>
          <a:p>
            <a:pPr algn="ctr" defTabSz="685800"/>
            <a:r>
              <a:rPr lang="ru-RU" sz="2100" dirty="0">
                <a:solidFill>
                  <a:prstClr val="white">
                    <a:lumMod val="65000"/>
                  </a:prstClr>
                </a:solidFill>
                <a:latin typeface="Calibri" panose="020F0502020204030204"/>
              </a:rPr>
              <a:t>Ключевые компоненты</a:t>
            </a:r>
          </a:p>
        </p:txBody>
      </p:sp>
      <p:sp>
        <p:nvSpPr>
          <p:cNvPr id="6" name="TextBox 5">
            <a:extLst>
              <a:ext uri="{FF2B5EF4-FFF2-40B4-BE49-F238E27FC236}">
                <a16:creationId xmlns:a16="http://schemas.microsoft.com/office/drawing/2014/main" id="{07547C60-76D6-CFF9-991B-318AE024FFD8}"/>
              </a:ext>
            </a:extLst>
          </p:cNvPr>
          <p:cNvSpPr txBox="1"/>
          <p:nvPr/>
        </p:nvSpPr>
        <p:spPr>
          <a:xfrm>
            <a:off x="842963" y="2721769"/>
            <a:ext cx="5772150" cy="369332"/>
          </a:xfrm>
          <a:prstGeom prst="rect">
            <a:avLst/>
          </a:prstGeom>
          <a:noFill/>
        </p:spPr>
        <p:txBody>
          <a:bodyPr wrap="square" rtlCol="0">
            <a:spAutoFit/>
          </a:bodyPr>
          <a:lstStyle/>
          <a:p>
            <a:pPr defTabSz="685800"/>
            <a:r>
              <a:rPr lang="en-US" b="1" dirty="0">
                <a:solidFill>
                  <a:prstClr val="black"/>
                </a:solidFill>
                <a:latin typeface="Calibri" panose="020F0502020204030204"/>
              </a:rPr>
              <a:t>Input Embeddings: </a:t>
            </a:r>
            <a:r>
              <a:rPr lang="ru-RU" dirty="0">
                <a:solidFill>
                  <a:prstClr val="black"/>
                </a:solidFill>
                <a:latin typeface="Calibri" panose="020F0502020204030204"/>
              </a:rPr>
              <a:t>Конвертируют текст в вектора.</a:t>
            </a:r>
            <a:endParaRPr lang="en-US" dirty="0">
              <a:solidFill>
                <a:prstClr val="black"/>
              </a:solidFill>
              <a:latin typeface="Calibri" panose="020F0502020204030204"/>
            </a:endParaRPr>
          </a:p>
        </p:txBody>
      </p:sp>
      <p:sp>
        <p:nvSpPr>
          <p:cNvPr id="9" name="TextBox 8">
            <a:extLst>
              <a:ext uri="{FF2B5EF4-FFF2-40B4-BE49-F238E27FC236}">
                <a16:creationId xmlns:a16="http://schemas.microsoft.com/office/drawing/2014/main" id="{029A8FE1-15C8-A1F8-80C0-2BB4F9358185}"/>
              </a:ext>
            </a:extLst>
          </p:cNvPr>
          <p:cNvSpPr txBox="1"/>
          <p:nvPr/>
        </p:nvSpPr>
        <p:spPr>
          <a:xfrm>
            <a:off x="842963" y="3255875"/>
            <a:ext cx="5772150" cy="369332"/>
          </a:xfrm>
          <a:prstGeom prst="rect">
            <a:avLst/>
          </a:prstGeom>
          <a:noFill/>
        </p:spPr>
        <p:txBody>
          <a:bodyPr wrap="square" rtlCol="0">
            <a:spAutoFit/>
          </a:bodyPr>
          <a:lstStyle/>
          <a:p>
            <a:pPr defTabSz="685800"/>
            <a:r>
              <a:rPr lang="en-US" b="1" dirty="0">
                <a:solidFill>
                  <a:prstClr val="black"/>
                </a:solidFill>
                <a:latin typeface="Calibri" panose="020F0502020204030204"/>
              </a:rPr>
              <a:t>Positional Encoding: </a:t>
            </a:r>
            <a:r>
              <a:rPr lang="ru-RU" dirty="0">
                <a:solidFill>
                  <a:prstClr val="black"/>
                </a:solidFill>
                <a:latin typeface="Calibri" panose="020F0502020204030204"/>
              </a:rPr>
              <a:t>Конвертируют текст в вектора</a:t>
            </a:r>
            <a:r>
              <a:rPr lang="en-US" dirty="0">
                <a:solidFill>
                  <a:prstClr val="black"/>
                </a:solidFill>
                <a:latin typeface="Calibri" panose="020F0502020204030204"/>
              </a:rPr>
              <a:t>.</a:t>
            </a:r>
          </a:p>
        </p:txBody>
      </p:sp>
      <p:sp>
        <p:nvSpPr>
          <p:cNvPr id="11" name="TextBox 10">
            <a:extLst>
              <a:ext uri="{FF2B5EF4-FFF2-40B4-BE49-F238E27FC236}">
                <a16:creationId xmlns:a16="http://schemas.microsoft.com/office/drawing/2014/main" id="{F18126C5-1BF8-DB7D-60F8-81334246C260}"/>
              </a:ext>
            </a:extLst>
          </p:cNvPr>
          <p:cNvSpPr txBox="1"/>
          <p:nvPr/>
        </p:nvSpPr>
        <p:spPr>
          <a:xfrm>
            <a:off x="842962" y="3789982"/>
            <a:ext cx="7522369" cy="369332"/>
          </a:xfrm>
          <a:prstGeom prst="rect">
            <a:avLst/>
          </a:prstGeom>
          <a:noFill/>
        </p:spPr>
        <p:txBody>
          <a:bodyPr wrap="square" rtlCol="0">
            <a:spAutoFit/>
          </a:bodyPr>
          <a:lstStyle/>
          <a:p>
            <a:pPr defTabSz="685800"/>
            <a:r>
              <a:rPr lang="en-US" b="1" dirty="0">
                <a:solidFill>
                  <a:prstClr val="black"/>
                </a:solidFill>
                <a:latin typeface="Calibri" panose="020F0502020204030204"/>
              </a:rPr>
              <a:t>Self-Attention Layers: </a:t>
            </a:r>
            <a:r>
              <a:rPr lang="ru-RU" dirty="0">
                <a:solidFill>
                  <a:prstClr val="black"/>
                </a:solidFill>
                <a:latin typeface="Calibri" panose="020F0502020204030204"/>
              </a:rPr>
              <a:t>Выделяет связи между словами</a:t>
            </a:r>
            <a:r>
              <a:rPr lang="en-US" dirty="0">
                <a:solidFill>
                  <a:prstClr val="black"/>
                </a:solidFill>
                <a:latin typeface="Calibri" panose="020F0502020204030204"/>
              </a:rPr>
              <a:t>.</a:t>
            </a:r>
          </a:p>
        </p:txBody>
      </p:sp>
      <p:sp>
        <p:nvSpPr>
          <p:cNvPr id="13" name="TextBox 12">
            <a:extLst>
              <a:ext uri="{FF2B5EF4-FFF2-40B4-BE49-F238E27FC236}">
                <a16:creationId xmlns:a16="http://schemas.microsoft.com/office/drawing/2014/main" id="{74FC985E-7104-5BFB-6BD7-E4A1322DBAC3}"/>
              </a:ext>
            </a:extLst>
          </p:cNvPr>
          <p:cNvSpPr txBox="1"/>
          <p:nvPr/>
        </p:nvSpPr>
        <p:spPr>
          <a:xfrm>
            <a:off x="842962" y="4309800"/>
            <a:ext cx="8122445" cy="369332"/>
          </a:xfrm>
          <a:prstGeom prst="rect">
            <a:avLst/>
          </a:prstGeom>
          <a:noFill/>
        </p:spPr>
        <p:txBody>
          <a:bodyPr wrap="square" rtlCol="0">
            <a:spAutoFit/>
          </a:bodyPr>
          <a:lstStyle/>
          <a:p>
            <a:pPr defTabSz="685800"/>
            <a:r>
              <a:rPr lang="en-US" b="1" dirty="0">
                <a:solidFill>
                  <a:prstClr val="white"/>
                </a:solidFill>
                <a:latin typeface="Calibri" panose="020F0502020204030204"/>
              </a:rPr>
              <a:t>Feedforward Neural Network: </a:t>
            </a:r>
            <a:r>
              <a:rPr lang="ru-RU" sz="1350" dirty="0">
                <a:solidFill>
                  <a:prstClr val="white"/>
                </a:solidFill>
                <a:latin typeface="Calibri" panose="020F0502020204030204"/>
              </a:rPr>
              <a:t>Перерабатывает результаты внимания в осмысленные шаблоны</a:t>
            </a:r>
            <a:r>
              <a:rPr lang="en-US" sz="1350" dirty="0">
                <a:solidFill>
                  <a:prstClr val="white"/>
                </a:solidFill>
                <a:latin typeface="Calibri" panose="020F0502020204030204"/>
              </a:rPr>
              <a:t>.</a:t>
            </a:r>
            <a:endParaRPr lang="en-US" dirty="0">
              <a:solidFill>
                <a:prstClr val="white"/>
              </a:solidFill>
              <a:latin typeface="Calibri" panose="020F0502020204030204"/>
            </a:endParaRPr>
          </a:p>
        </p:txBody>
      </p:sp>
      <p:sp>
        <p:nvSpPr>
          <p:cNvPr id="3" name="TextBox 2">
            <a:extLst>
              <a:ext uri="{FF2B5EF4-FFF2-40B4-BE49-F238E27FC236}">
                <a16:creationId xmlns:a16="http://schemas.microsoft.com/office/drawing/2014/main" id="{A13A4E2D-0277-6B37-9C9D-C46045FBF153}"/>
              </a:ext>
            </a:extLst>
          </p:cNvPr>
          <p:cNvSpPr txBox="1"/>
          <p:nvPr/>
        </p:nvSpPr>
        <p:spPr>
          <a:xfrm>
            <a:off x="671512" y="5233619"/>
            <a:ext cx="8122445" cy="369332"/>
          </a:xfrm>
          <a:prstGeom prst="rect">
            <a:avLst/>
          </a:prstGeom>
          <a:noFill/>
        </p:spPr>
        <p:txBody>
          <a:bodyPr wrap="square" rtlCol="0">
            <a:spAutoFit/>
          </a:bodyPr>
          <a:lstStyle/>
          <a:p>
            <a:pPr algn="ctr" defTabSz="685800"/>
            <a:r>
              <a:rPr lang="en-US" b="1" dirty="0">
                <a:solidFill>
                  <a:prstClr val="white"/>
                </a:solidFill>
                <a:latin typeface="Calibri" panose="020F0502020204030204"/>
              </a:rPr>
              <a:t>Result: Complex understanding of long-range dependencies.</a:t>
            </a:r>
            <a:endParaRPr lang="en-US" dirty="0">
              <a:solidFill>
                <a:prstClr val="white"/>
              </a:solidFill>
              <a:latin typeface="Calibri" panose="020F0502020204030204"/>
            </a:endParaRPr>
          </a:p>
        </p:txBody>
      </p:sp>
      <p:pic>
        <p:nvPicPr>
          <p:cNvPr id="4" name="Picture 3">
            <a:extLst>
              <a:ext uri="{FF2B5EF4-FFF2-40B4-BE49-F238E27FC236}">
                <a16:creationId xmlns:a16="http://schemas.microsoft.com/office/drawing/2014/main" id="{0D7247AC-17E6-1735-2506-8881A14084E8}"/>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l="13303" t="13981" r="12191" b="10923"/>
          <a:stretch/>
        </p:blipFill>
        <p:spPr>
          <a:xfrm>
            <a:off x="6522244" y="1826066"/>
            <a:ext cx="2357438" cy="1343025"/>
          </a:xfrm>
          <a:prstGeom prst="rect">
            <a:avLst/>
          </a:prstGeom>
          <a:noFill/>
          <a:effectLst>
            <a:softEdge rad="635000"/>
          </a:effectLst>
        </p:spPr>
      </p:pic>
    </p:spTree>
    <p:extLst>
      <p:ext uri="{BB962C8B-B14F-4D97-AF65-F5344CB8AC3E}">
        <p14:creationId xmlns:p14="http://schemas.microsoft.com/office/powerpoint/2010/main" val="8949044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216C4-A528-6EA5-1324-70593EB1DFD9}"/>
            </a:ext>
          </a:extLst>
        </p:cNvPr>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DAAA577D-E1A6-A111-6520-303F15D2F110}"/>
              </a:ext>
            </a:extLst>
          </p:cNvPr>
          <p:cNvSpPr/>
          <p:nvPr/>
        </p:nvSpPr>
        <p:spPr>
          <a:xfrm>
            <a:off x="1714500" y="5129677"/>
            <a:ext cx="6036470" cy="557213"/>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 name="TextBox 1">
            <a:extLst>
              <a:ext uri="{FF2B5EF4-FFF2-40B4-BE49-F238E27FC236}">
                <a16:creationId xmlns:a16="http://schemas.microsoft.com/office/drawing/2014/main" id="{E86EDE76-0BA1-638D-D4E7-2A6844D69A5D}"/>
              </a:ext>
            </a:extLst>
          </p:cNvPr>
          <p:cNvSpPr txBox="1"/>
          <p:nvPr/>
        </p:nvSpPr>
        <p:spPr>
          <a:xfrm>
            <a:off x="1015760" y="1265450"/>
            <a:ext cx="7110323" cy="507831"/>
          </a:xfrm>
          <a:prstGeom prst="rect">
            <a:avLst/>
          </a:prstGeom>
          <a:noFill/>
        </p:spPr>
        <p:txBody>
          <a:bodyPr wrap="square">
            <a:spAutoFit/>
          </a:bodyPr>
          <a:lstStyle/>
          <a:p>
            <a:pPr algn="ctr" defTabSz="685800"/>
            <a:r>
              <a:rPr lang="en-US" sz="2700" dirty="0">
                <a:solidFill>
                  <a:prstClr val="black"/>
                </a:solidFill>
                <a:latin typeface="Raleway SemiBold" panose="020B0703030101060003" pitchFamily="34" charset="0"/>
              </a:rPr>
              <a:t>Transformers</a:t>
            </a:r>
          </a:p>
        </p:txBody>
      </p:sp>
      <p:sp>
        <p:nvSpPr>
          <p:cNvPr id="5" name="TextBox 4">
            <a:extLst>
              <a:ext uri="{FF2B5EF4-FFF2-40B4-BE49-F238E27FC236}">
                <a16:creationId xmlns:a16="http://schemas.microsoft.com/office/drawing/2014/main" id="{F9AE2CC2-146C-5FCD-3003-1B049931F50A}"/>
              </a:ext>
            </a:extLst>
          </p:cNvPr>
          <p:cNvSpPr txBox="1"/>
          <p:nvPr/>
        </p:nvSpPr>
        <p:spPr>
          <a:xfrm>
            <a:off x="1015760" y="1750198"/>
            <a:ext cx="7110323" cy="415498"/>
          </a:xfrm>
          <a:prstGeom prst="rect">
            <a:avLst/>
          </a:prstGeom>
          <a:noFill/>
        </p:spPr>
        <p:txBody>
          <a:bodyPr wrap="square">
            <a:spAutoFit/>
          </a:bodyPr>
          <a:lstStyle/>
          <a:p>
            <a:pPr algn="ctr" defTabSz="685800"/>
            <a:r>
              <a:rPr lang="ru-RU" sz="2100" dirty="0">
                <a:solidFill>
                  <a:prstClr val="white">
                    <a:lumMod val="65000"/>
                  </a:prstClr>
                </a:solidFill>
                <a:latin typeface="Calibri" panose="020F0502020204030204"/>
              </a:rPr>
              <a:t>Ключевые компоненты</a:t>
            </a:r>
          </a:p>
        </p:txBody>
      </p:sp>
      <p:sp>
        <p:nvSpPr>
          <p:cNvPr id="6" name="TextBox 5">
            <a:extLst>
              <a:ext uri="{FF2B5EF4-FFF2-40B4-BE49-F238E27FC236}">
                <a16:creationId xmlns:a16="http://schemas.microsoft.com/office/drawing/2014/main" id="{5C97B54F-024A-D1EE-7B96-B8A059C6913E}"/>
              </a:ext>
            </a:extLst>
          </p:cNvPr>
          <p:cNvSpPr txBox="1"/>
          <p:nvPr/>
        </p:nvSpPr>
        <p:spPr>
          <a:xfrm>
            <a:off x="842963" y="2721769"/>
            <a:ext cx="5772150" cy="369332"/>
          </a:xfrm>
          <a:prstGeom prst="rect">
            <a:avLst/>
          </a:prstGeom>
          <a:noFill/>
        </p:spPr>
        <p:txBody>
          <a:bodyPr wrap="square" rtlCol="0">
            <a:spAutoFit/>
          </a:bodyPr>
          <a:lstStyle/>
          <a:p>
            <a:pPr defTabSz="685800"/>
            <a:r>
              <a:rPr lang="en-US" b="1" dirty="0">
                <a:solidFill>
                  <a:prstClr val="black"/>
                </a:solidFill>
                <a:latin typeface="Calibri" panose="020F0502020204030204"/>
              </a:rPr>
              <a:t>Input Embeddings: </a:t>
            </a:r>
            <a:r>
              <a:rPr lang="ru-RU" dirty="0">
                <a:solidFill>
                  <a:prstClr val="black"/>
                </a:solidFill>
                <a:latin typeface="Calibri" panose="020F0502020204030204"/>
              </a:rPr>
              <a:t>Конвертируют текст в вектора.</a:t>
            </a:r>
            <a:endParaRPr lang="en-US" dirty="0">
              <a:solidFill>
                <a:prstClr val="black"/>
              </a:solidFill>
              <a:latin typeface="Calibri" panose="020F0502020204030204"/>
            </a:endParaRPr>
          </a:p>
        </p:txBody>
      </p:sp>
      <p:sp>
        <p:nvSpPr>
          <p:cNvPr id="9" name="TextBox 8">
            <a:extLst>
              <a:ext uri="{FF2B5EF4-FFF2-40B4-BE49-F238E27FC236}">
                <a16:creationId xmlns:a16="http://schemas.microsoft.com/office/drawing/2014/main" id="{C359705B-324D-8A4D-F8E0-AB6E19EA2EDB}"/>
              </a:ext>
            </a:extLst>
          </p:cNvPr>
          <p:cNvSpPr txBox="1"/>
          <p:nvPr/>
        </p:nvSpPr>
        <p:spPr>
          <a:xfrm>
            <a:off x="842963" y="3255875"/>
            <a:ext cx="5772150" cy="369332"/>
          </a:xfrm>
          <a:prstGeom prst="rect">
            <a:avLst/>
          </a:prstGeom>
          <a:noFill/>
        </p:spPr>
        <p:txBody>
          <a:bodyPr wrap="square" rtlCol="0">
            <a:spAutoFit/>
          </a:bodyPr>
          <a:lstStyle/>
          <a:p>
            <a:pPr defTabSz="685800"/>
            <a:r>
              <a:rPr lang="en-US" b="1" dirty="0">
                <a:solidFill>
                  <a:prstClr val="black"/>
                </a:solidFill>
                <a:latin typeface="Calibri" panose="020F0502020204030204"/>
              </a:rPr>
              <a:t>Positional Encoding: </a:t>
            </a:r>
            <a:r>
              <a:rPr lang="ru-RU" dirty="0">
                <a:solidFill>
                  <a:prstClr val="black"/>
                </a:solidFill>
                <a:latin typeface="Calibri" panose="020F0502020204030204"/>
              </a:rPr>
              <a:t>Конвертируют текст в вектора</a:t>
            </a:r>
            <a:r>
              <a:rPr lang="en-US" dirty="0">
                <a:solidFill>
                  <a:prstClr val="black"/>
                </a:solidFill>
                <a:latin typeface="Calibri" panose="020F0502020204030204"/>
              </a:rPr>
              <a:t>.</a:t>
            </a:r>
          </a:p>
        </p:txBody>
      </p:sp>
      <p:sp>
        <p:nvSpPr>
          <p:cNvPr id="11" name="TextBox 10">
            <a:extLst>
              <a:ext uri="{FF2B5EF4-FFF2-40B4-BE49-F238E27FC236}">
                <a16:creationId xmlns:a16="http://schemas.microsoft.com/office/drawing/2014/main" id="{AC20ADA1-5A51-3EAE-11BC-E0E7085DF713}"/>
              </a:ext>
            </a:extLst>
          </p:cNvPr>
          <p:cNvSpPr txBox="1"/>
          <p:nvPr/>
        </p:nvSpPr>
        <p:spPr>
          <a:xfrm>
            <a:off x="842962" y="3789982"/>
            <a:ext cx="7522369" cy="369332"/>
          </a:xfrm>
          <a:prstGeom prst="rect">
            <a:avLst/>
          </a:prstGeom>
          <a:noFill/>
        </p:spPr>
        <p:txBody>
          <a:bodyPr wrap="square" rtlCol="0">
            <a:spAutoFit/>
          </a:bodyPr>
          <a:lstStyle/>
          <a:p>
            <a:pPr defTabSz="685800"/>
            <a:r>
              <a:rPr lang="en-US" b="1" dirty="0">
                <a:solidFill>
                  <a:prstClr val="black"/>
                </a:solidFill>
                <a:latin typeface="Calibri" panose="020F0502020204030204"/>
              </a:rPr>
              <a:t>Self-Attention Layers: </a:t>
            </a:r>
            <a:r>
              <a:rPr lang="ru-RU" dirty="0">
                <a:solidFill>
                  <a:prstClr val="black"/>
                </a:solidFill>
                <a:latin typeface="Calibri" panose="020F0502020204030204"/>
              </a:rPr>
              <a:t>Выделяет связи между словами</a:t>
            </a:r>
            <a:r>
              <a:rPr lang="en-US" dirty="0">
                <a:solidFill>
                  <a:prstClr val="black"/>
                </a:solidFill>
                <a:latin typeface="Calibri" panose="020F0502020204030204"/>
              </a:rPr>
              <a:t>.</a:t>
            </a:r>
          </a:p>
        </p:txBody>
      </p:sp>
      <p:sp>
        <p:nvSpPr>
          <p:cNvPr id="13" name="TextBox 12">
            <a:extLst>
              <a:ext uri="{FF2B5EF4-FFF2-40B4-BE49-F238E27FC236}">
                <a16:creationId xmlns:a16="http://schemas.microsoft.com/office/drawing/2014/main" id="{9173A02B-EB9A-9A3C-530E-6CAAFC382C00}"/>
              </a:ext>
            </a:extLst>
          </p:cNvPr>
          <p:cNvSpPr txBox="1"/>
          <p:nvPr/>
        </p:nvSpPr>
        <p:spPr>
          <a:xfrm>
            <a:off x="842962" y="4309800"/>
            <a:ext cx="8122445" cy="369332"/>
          </a:xfrm>
          <a:prstGeom prst="rect">
            <a:avLst/>
          </a:prstGeom>
          <a:noFill/>
        </p:spPr>
        <p:txBody>
          <a:bodyPr wrap="square" rtlCol="0">
            <a:spAutoFit/>
          </a:bodyPr>
          <a:lstStyle/>
          <a:p>
            <a:pPr defTabSz="685800"/>
            <a:r>
              <a:rPr lang="en-US" b="1" dirty="0">
                <a:solidFill>
                  <a:prstClr val="black"/>
                </a:solidFill>
                <a:latin typeface="Calibri" panose="020F0502020204030204"/>
              </a:rPr>
              <a:t>Feedforward Neural Network: </a:t>
            </a:r>
            <a:r>
              <a:rPr lang="ru-RU" sz="1350" dirty="0">
                <a:solidFill>
                  <a:prstClr val="black"/>
                </a:solidFill>
                <a:latin typeface="Calibri" panose="020F0502020204030204"/>
              </a:rPr>
              <a:t>Перерабатывает результаты внимания в осмысленные шаблоны</a:t>
            </a:r>
            <a:r>
              <a:rPr lang="en-US" sz="1350" dirty="0">
                <a:solidFill>
                  <a:prstClr val="black"/>
                </a:solidFill>
                <a:latin typeface="Calibri" panose="020F0502020204030204"/>
              </a:rPr>
              <a:t>.</a:t>
            </a:r>
            <a:endParaRPr lang="en-US" dirty="0">
              <a:solidFill>
                <a:prstClr val="black"/>
              </a:solidFill>
              <a:latin typeface="Calibri" panose="020F0502020204030204"/>
            </a:endParaRPr>
          </a:p>
        </p:txBody>
      </p:sp>
      <p:sp>
        <p:nvSpPr>
          <p:cNvPr id="8" name="TextBox 7">
            <a:extLst>
              <a:ext uri="{FF2B5EF4-FFF2-40B4-BE49-F238E27FC236}">
                <a16:creationId xmlns:a16="http://schemas.microsoft.com/office/drawing/2014/main" id="{7531ACA2-9415-60D1-E81D-C709AE1E3CF1}"/>
              </a:ext>
            </a:extLst>
          </p:cNvPr>
          <p:cNvSpPr txBox="1"/>
          <p:nvPr/>
        </p:nvSpPr>
        <p:spPr>
          <a:xfrm>
            <a:off x="671512" y="5233620"/>
            <a:ext cx="8122445" cy="323165"/>
          </a:xfrm>
          <a:prstGeom prst="rect">
            <a:avLst/>
          </a:prstGeom>
          <a:noFill/>
        </p:spPr>
        <p:txBody>
          <a:bodyPr wrap="square" rtlCol="0">
            <a:spAutoFit/>
          </a:bodyPr>
          <a:lstStyle/>
          <a:p>
            <a:pPr algn="ctr" defTabSz="685800"/>
            <a:r>
              <a:rPr lang="ru-RU" sz="1500" b="1" dirty="0">
                <a:solidFill>
                  <a:prstClr val="white"/>
                </a:solidFill>
                <a:latin typeface="Calibri" panose="020F0502020204030204"/>
              </a:rPr>
              <a:t>Результат: комплексное понимание «дальних» зависимостей</a:t>
            </a:r>
            <a:r>
              <a:rPr lang="en-US" sz="1500" b="1" dirty="0">
                <a:solidFill>
                  <a:prstClr val="white"/>
                </a:solidFill>
                <a:latin typeface="Calibri" panose="020F0502020204030204"/>
              </a:rPr>
              <a:t>.</a:t>
            </a:r>
            <a:endParaRPr lang="en-US" sz="1500" dirty="0">
              <a:solidFill>
                <a:prstClr val="white"/>
              </a:solidFill>
              <a:latin typeface="Calibri" panose="020F0502020204030204"/>
            </a:endParaRPr>
          </a:p>
        </p:txBody>
      </p:sp>
      <p:pic>
        <p:nvPicPr>
          <p:cNvPr id="12" name="Picture 11">
            <a:extLst>
              <a:ext uri="{FF2B5EF4-FFF2-40B4-BE49-F238E27FC236}">
                <a16:creationId xmlns:a16="http://schemas.microsoft.com/office/drawing/2014/main" id="{7B46FDEF-4AF3-081D-FF91-42B176DE1357}"/>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l="13303" t="13981" r="12191" b="10923"/>
          <a:stretch/>
        </p:blipFill>
        <p:spPr>
          <a:xfrm>
            <a:off x="6522244" y="1826066"/>
            <a:ext cx="2357438" cy="1343025"/>
          </a:xfrm>
          <a:prstGeom prst="rect">
            <a:avLst/>
          </a:prstGeom>
          <a:noFill/>
          <a:effectLst>
            <a:softEdge rad="635000"/>
          </a:effectLst>
        </p:spPr>
      </p:pic>
    </p:spTree>
    <p:extLst>
      <p:ext uri="{BB962C8B-B14F-4D97-AF65-F5344CB8AC3E}">
        <p14:creationId xmlns:p14="http://schemas.microsoft.com/office/powerpoint/2010/main" val="38096563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C1A2A-13B1-0F8C-7F51-78025DCFADB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4C39ACC-2ACF-61FF-FD5D-01EB4869ED8F}"/>
              </a:ext>
            </a:extLst>
          </p:cNvPr>
          <p:cNvSpPr txBox="1"/>
          <p:nvPr/>
        </p:nvSpPr>
        <p:spPr>
          <a:xfrm>
            <a:off x="1695563" y="3186626"/>
            <a:ext cx="5750718" cy="507831"/>
          </a:xfrm>
          <a:prstGeom prst="rect">
            <a:avLst/>
          </a:prstGeom>
          <a:noFill/>
        </p:spPr>
        <p:txBody>
          <a:bodyPr wrap="square" rtlCol="0">
            <a:spAutoFit/>
          </a:bodyPr>
          <a:lstStyle/>
          <a:p>
            <a:pPr algn="ctr" defTabSz="685800"/>
            <a:r>
              <a:rPr lang="ru-RU" sz="2700" dirty="0">
                <a:solidFill>
                  <a:prstClr val="black"/>
                </a:solidFill>
                <a:latin typeface="A Love of Thunder" panose="02000503000000020004" pitchFamily="2" charset="0"/>
              </a:rPr>
              <a:t>Отсутствие истинного понимания</a:t>
            </a:r>
            <a:endParaRPr lang="en-US" sz="2700" dirty="0">
              <a:solidFill>
                <a:prstClr val="black"/>
              </a:solidFill>
              <a:latin typeface="A Love of Thunder" panose="02000503000000020004" pitchFamily="2" charset="0"/>
            </a:endParaRPr>
          </a:p>
        </p:txBody>
      </p:sp>
      <p:sp>
        <p:nvSpPr>
          <p:cNvPr id="18" name="Half Frame 17">
            <a:extLst>
              <a:ext uri="{FF2B5EF4-FFF2-40B4-BE49-F238E27FC236}">
                <a16:creationId xmlns:a16="http://schemas.microsoft.com/office/drawing/2014/main" id="{40B2F3B5-0360-C152-3DDD-78710684BA78}"/>
              </a:ext>
            </a:extLst>
          </p:cNvPr>
          <p:cNvSpPr/>
          <p:nvPr/>
        </p:nvSpPr>
        <p:spPr>
          <a:xfrm rot="5400000">
            <a:off x="7109108" y="3163543"/>
            <a:ext cx="160087" cy="160087"/>
          </a:xfrm>
          <a:prstGeom prst="halfFrame">
            <a:avLst>
              <a:gd name="adj1" fmla="val 14912"/>
              <a:gd name="adj2" fmla="val 1364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19" name="Half Frame 18">
            <a:extLst>
              <a:ext uri="{FF2B5EF4-FFF2-40B4-BE49-F238E27FC236}">
                <a16:creationId xmlns:a16="http://schemas.microsoft.com/office/drawing/2014/main" id="{30F0DCF4-ABD8-3B47-8A10-24ACE1BFD6EB}"/>
              </a:ext>
            </a:extLst>
          </p:cNvPr>
          <p:cNvSpPr/>
          <p:nvPr/>
        </p:nvSpPr>
        <p:spPr>
          <a:xfrm rot="16200000">
            <a:off x="1874806" y="3534372"/>
            <a:ext cx="160087" cy="160087"/>
          </a:xfrm>
          <a:prstGeom prst="halfFrame">
            <a:avLst>
              <a:gd name="adj1" fmla="val 14912"/>
              <a:gd name="adj2" fmla="val 1364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20" name="Half Frame 19">
            <a:extLst>
              <a:ext uri="{FF2B5EF4-FFF2-40B4-BE49-F238E27FC236}">
                <a16:creationId xmlns:a16="http://schemas.microsoft.com/office/drawing/2014/main" id="{CEC5928B-F83D-7D42-7476-3CE87F5E99E8}"/>
              </a:ext>
            </a:extLst>
          </p:cNvPr>
          <p:cNvSpPr/>
          <p:nvPr/>
        </p:nvSpPr>
        <p:spPr>
          <a:xfrm>
            <a:off x="1874805" y="3163543"/>
            <a:ext cx="160087" cy="160087"/>
          </a:xfrm>
          <a:prstGeom prst="halfFrame">
            <a:avLst>
              <a:gd name="adj1" fmla="val 14912"/>
              <a:gd name="adj2" fmla="val 1364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21" name="Half Frame 20">
            <a:extLst>
              <a:ext uri="{FF2B5EF4-FFF2-40B4-BE49-F238E27FC236}">
                <a16:creationId xmlns:a16="http://schemas.microsoft.com/office/drawing/2014/main" id="{6560D414-DC0F-C4CD-37DA-0BC15E140CC5}"/>
              </a:ext>
            </a:extLst>
          </p:cNvPr>
          <p:cNvSpPr/>
          <p:nvPr/>
        </p:nvSpPr>
        <p:spPr>
          <a:xfrm rot="10800000">
            <a:off x="7109108" y="3534371"/>
            <a:ext cx="160087" cy="160087"/>
          </a:xfrm>
          <a:prstGeom prst="halfFrame">
            <a:avLst>
              <a:gd name="adj1" fmla="val 14912"/>
              <a:gd name="adj2" fmla="val 1364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22" name="TextBox 21">
            <a:extLst>
              <a:ext uri="{FF2B5EF4-FFF2-40B4-BE49-F238E27FC236}">
                <a16:creationId xmlns:a16="http://schemas.microsoft.com/office/drawing/2014/main" id="{6255E4DC-09CA-CC34-03E2-78308B78A8B7}"/>
              </a:ext>
            </a:extLst>
          </p:cNvPr>
          <p:cNvSpPr txBox="1"/>
          <p:nvPr/>
        </p:nvSpPr>
        <p:spPr>
          <a:xfrm>
            <a:off x="1695563" y="3776745"/>
            <a:ext cx="5750718"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Dependence on Input Phrasing</a:t>
            </a:r>
          </a:p>
        </p:txBody>
      </p:sp>
      <p:sp>
        <p:nvSpPr>
          <p:cNvPr id="23" name="TextBox 22">
            <a:extLst>
              <a:ext uri="{FF2B5EF4-FFF2-40B4-BE49-F238E27FC236}">
                <a16:creationId xmlns:a16="http://schemas.microsoft.com/office/drawing/2014/main" id="{3A024C0E-D14B-057E-51CC-089075705232}"/>
              </a:ext>
            </a:extLst>
          </p:cNvPr>
          <p:cNvSpPr txBox="1"/>
          <p:nvPr/>
        </p:nvSpPr>
        <p:spPr>
          <a:xfrm>
            <a:off x="1455168" y="4347597"/>
            <a:ext cx="6231507"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Hallucinations and Fabrication</a:t>
            </a:r>
          </a:p>
        </p:txBody>
      </p:sp>
      <p:sp>
        <p:nvSpPr>
          <p:cNvPr id="24" name="TextBox 23">
            <a:extLst>
              <a:ext uri="{FF2B5EF4-FFF2-40B4-BE49-F238E27FC236}">
                <a16:creationId xmlns:a16="http://schemas.microsoft.com/office/drawing/2014/main" id="{A38A0531-431B-FEDF-FA8C-5EEDC6807D28}"/>
              </a:ext>
            </a:extLst>
          </p:cNvPr>
          <p:cNvSpPr txBox="1"/>
          <p:nvPr/>
        </p:nvSpPr>
        <p:spPr>
          <a:xfrm>
            <a:off x="1695563" y="4921618"/>
            <a:ext cx="5750718"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Resource Intensive</a:t>
            </a:r>
          </a:p>
        </p:txBody>
      </p:sp>
      <p:sp>
        <p:nvSpPr>
          <p:cNvPr id="25" name="TextBox 24">
            <a:extLst>
              <a:ext uri="{FF2B5EF4-FFF2-40B4-BE49-F238E27FC236}">
                <a16:creationId xmlns:a16="http://schemas.microsoft.com/office/drawing/2014/main" id="{D3AB25EC-FDFA-2086-2143-3E27B6392F2A}"/>
              </a:ext>
            </a:extLst>
          </p:cNvPr>
          <p:cNvSpPr txBox="1"/>
          <p:nvPr/>
        </p:nvSpPr>
        <p:spPr>
          <a:xfrm>
            <a:off x="1695563" y="5494187"/>
            <a:ext cx="5750718"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Bias in Outputs</a:t>
            </a:r>
          </a:p>
        </p:txBody>
      </p:sp>
      <p:sp>
        <p:nvSpPr>
          <p:cNvPr id="26" name="TextBox 25">
            <a:extLst>
              <a:ext uri="{FF2B5EF4-FFF2-40B4-BE49-F238E27FC236}">
                <a16:creationId xmlns:a16="http://schemas.microsoft.com/office/drawing/2014/main" id="{C5A7528C-C91C-0147-5142-1E540DCB0769}"/>
              </a:ext>
            </a:extLst>
          </p:cNvPr>
          <p:cNvSpPr txBox="1"/>
          <p:nvPr/>
        </p:nvSpPr>
        <p:spPr>
          <a:xfrm>
            <a:off x="1455168" y="6924005"/>
            <a:ext cx="6231507"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Limited Domain-Specific Expertise</a:t>
            </a:r>
          </a:p>
        </p:txBody>
      </p:sp>
      <p:sp>
        <p:nvSpPr>
          <p:cNvPr id="27" name="TextBox 26">
            <a:extLst>
              <a:ext uri="{FF2B5EF4-FFF2-40B4-BE49-F238E27FC236}">
                <a16:creationId xmlns:a16="http://schemas.microsoft.com/office/drawing/2014/main" id="{EEAF721C-0E97-AE6A-20FD-96C41E06DADE}"/>
              </a:ext>
            </a:extLst>
          </p:cNvPr>
          <p:cNvSpPr txBox="1"/>
          <p:nvPr/>
        </p:nvSpPr>
        <p:spPr>
          <a:xfrm>
            <a:off x="1455168" y="7496574"/>
            <a:ext cx="6231507"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Ethical and Security Concerns</a:t>
            </a:r>
          </a:p>
        </p:txBody>
      </p:sp>
      <p:sp useBgFill="1">
        <p:nvSpPr>
          <p:cNvPr id="29" name="Rectangle 28">
            <a:extLst>
              <a:ext uri="{FF2B5EF4-FFF2-40B4-BE49-F238E27FC236}">
                <a16:creationId xmlns:a16="http://schemas.microsoft.com/office/drawing/2014/main" id="{96CDA880-73A6-A9FE-6952-8007D29A1950}"/>
              </a:ext>
            </a:extLst>
          </p:cNvPr>
          <p:cNvSpPr/>
          <p:nvPr/>
        </p:nvSpPr>
        <p:spPr>
          <a:xfrm>
            <a:off x="0" y="3694456"/>
            <a:ext cx="9144000" cy="23062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useBgFill="1">
        <p:nvSpPr>
          <p:cNvPr id="30" name="Rectangle 29">
            <a:extLst>
              <a:ext uri="{FF2B5EF4-FFF2-40B4-BE49-F238E27FC236}">
                <a16:creationId xmlns:a16="http://schemas.microsoft.com/office/drawing/2014/main" id="{6D8C1615-B074-57A9-FD14-6BB28C772D36}"/>
              </a:ext>
            </a:extLst>
          </p:cNvPr>
          <p:cNvSpPr/>
          <p:nvPr/>
        </p:nvSpPr>
        <p:spPr>
          <a:xfrm>
            <a:off x="0" y="850894"/>
            <a:ext cx="9144000" cy="23062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 name="TextBox 6">
            <a:extLst>
              <a:ext uri="{FF2B5EF4-FFF2-40B4-BE49-F238E27FC236}">
                <a16:creationId xmlns:a16="http://schemas.microsoft.com/office/drawing/2014/main" id="{670F79A7-83AD-BBB4-373B-813EBB45588D}"/>
              </a:ext>
            </a:extLst>
          </p:cNvPr>
          <p:cNvSpPr txBox="1"/>
          <p:nvPr/>
        </p:nvSpPr>
        <p:spPr>
          <a:xfrm>
            <a:off x="1015760" y="1265450"/>
            <a:ext cx="7110323" cy="507831"/>
          </a:xfrm>
          <a:prstGeom prst="rect">
            <a:avLst/>
          </a:prstGeom>
          <a:noFill/>
        </p:spPr>
        <p:txBody>
          <a:bodyPr wrap="square">
            <a:spAutoFit/>
          </a:bodyPr>
          <a:lstStyle/>
          <a:p>
            <a:pPr algn="ctr" defTabSz="685800"/>
            <a:r>
              <a:rPr lang="ru-RU" sz="2700" dirty="0">
                <a:solidFill>
                  <a:prstClr val="black"/>
                </a:solidFill>
                <a:latin typeface="Raleway SemiBold" panose="020B0703030101060003" pitchFamily="34" charset="0"/>
              </a:rPr>
              <a:t>Что </a:t>
            </a:r>
            <a:r>
              <a:rPr lang="en-US" sz="2700" dirty="0">
                <a:solidFill>
                  <a:prstClr val="black"/>
                </a:solidFill>
                <a:latin typeface="Raleway SemiBold" panose="020B0703030101060003" pitchFamily="34" charset="0"/>
              </a:rPr>
              <a:t>LLMs </a:t>
            </a:r>
            <a:r>
              <a:rPr lang="ru-RU" sz="2700" dirty="0">
                <a:solidFill>
                  <a:prstClr val="black"/>
                </a:solidFill>
                <a:latin typeface="Raleway SemiBold" panose="020B0703030101060003" pitchFamily="34" charset="0"/>
              </a:rPr>
              <a:t>не могут</a:t>
            </a:r>
            <a:r>
              <a:rPr lang="en-US" sz="2700" dirty="0">
                <a:solidFill>
                  <a:prstClr val="black"/>
                </a:solidFill>
                <a:latin typeface="Raleway SemiBold" panose="020B0703030101060003" pitchFamily="34" charset="0"/>
              </a:rPr>
              <a:t>?</a:t>
            </a:r>
          </a:p>
        </p:txBody>
      </p:sp>
      <p:sp>
        <p:nvSpPr>
          <p:cNvPr id="31" name="TextBox 30">
            <a:extLst>
              <a:ext uri="{FF2B5EF4-FFF2-40B4-BE49-F238E27FC236}">
                <a16:creationId xmlns:a16="http://schemas.microsoft.com/office/drawing/2014/main" id="{8393568A-758E-7C55-62FC-2A87FF1BE395}"/>
              </a:ext>
            </a:extLst>
          </p:cNvPr>
          <p:cNvSpPr txBox="1"/>
          <p:nvPr/>
        </p:nvSpPr>
        <p:spPr>
          <a:xfrm>
            <a:off x="1112807" y="4429180"/>
            <a:ext cx="6916229" cy="784830"/>
          </a:xfrm>
          <a:prstGeom prst="rect">
            <a:avLst/>
          </a:prstGeom>
          <a:noFill/>
        </p:spPr>
        <p:txBody>
          <a:bodyPr wrap="square" rtlCol="0">
            <a:spAutoFit/>
          </a:bodyPr>
          <a:lstStyle/>
          <a:p>
            <a:pPr algn="ctr" defTabSz="685800"/>
            <a:r>
              <a:rPr lang="en-US" sz="1500" dirty="0">
                <a:solidFill>
                  <a:prstClr val="white">
                    <a:lumMod val="50000"/>
                  </a:prstClr>
                </a:solidFill>
                <a:latin typeface="Calibri" panose="020F0502020204030204"/>
              </a:rPr>
              <a:t>LLM </a:t>
            </a:r>
            <a:r>
              <a:rPr lang="ru-RU" sz="1500" dirty="0">
                <a:solidFill>
                  <a:prstClr val="white">
                    <a:lumMod val="50000"/>
                  </a:prstClr>
                </a:solidFill>
                <a:latin typeface="Calibri" panose="020F0502020204030204"/>
              </a:rPr>
              <a:t>не «понимает» текст так, как люди.</a:t>
            </a:r>
          </a:p>
          <a:p>
            <a:pPr algn="ctr" defTabSz="685800"/>
            <a:r>
              <a:rPr lang="ru-RU" sz="1500" dirty="0">
                <a:solidFill>
                  <a:prstClr val="white">
                    <a:lumMod val="50000"/>
                  </a:prstClr>
                </a:solidFill>
                <a:latin typeface="Calibri" panose="020F0502020204030204"/>
              </a:rPr>
              <a:t>Они полагаются на статистические закономерности в данных, а не на рассуждения и понимание.</a:t>
            </a:r>
            <a:r>
              <a:rPr lang="en-US" sz="1500" dirty="0">
                <a:solidFill>
                  <a:prstClr val="white">
                    <a:lumMod val="50000"/>
                  </a:prstClr>
                </a:solidFill>
                <a:latin typeface="Calibri" panose="020F0502020204030204"/>
              </a:rPr>
              <a:t>.</a:t>
            </a:r>
          </a:p>
        </p:txBody>
      </p:sp>
    </p:spTree>
    <p:extLst>
      <p:ext uri="{BB962C8B-B14F-4D97-AF65-F5344CB8AC3E}">
        <p14:creationId xmlns:p14="http://schemas.microsoft.com/office/powerpoint/2010/main" val="3848588828"/>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74B58-FA09-EB2D-F139-3CF92F63EB3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BBEEFA1-E873-1A50-4E88-8AA6A89470E9}"/>
              </a:ext>
            </a:extLst>
          </p:cNvPr>
          <p:cNvSpPr txBox="1"/>
          <p:nvPr/>
        </p:nvSpPr>
        <p:spPr>
          <a:xfrm>
            <a:off x="1695563" y="2594344"/>
            <a:ext cx="5750718"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Lack of True Understanding</a:t>
            </a:r>
          </a:p>
        </p:txBody>
      </p:sp>
      <p:sp>
        <p:nvSpPr>
          <p:cNvPr id="18" name="Half Frame 17">
            <a:extLst>
              <a:ext uri="{FF2B5EF4-FFF2-40B4-BE49-F238E27FC236}">
                <a16:creationId xmlns:a16="http://schemas.microsoft.com/office/drawing/2014/main" id="{1B6C6B70-ABDF-5D7D-0740-77FA26CF530D}"/>
              </a:ext>
            </a:extLst>
          </p:cNvPr>
          <p:cNvSpPr/>
          <p:nvPr/>
        </p:nvSpPr>
        <p:spPr>
          <a:xfrm rot="5400000">
            <a:off x="7366237" y="3163543"/>
            <a:ext cx="160087" cy="160087"/>
          </a:xfrm>
          <a:prstGeom prst="halfFrame">
            <a:avLst>
              <a:gd name="adj1" fmla="val 14912"/>
              <a:gd name="adj2" fmla="val 1364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19" name="Half Frame 18">
            <a:extLst>
              <a:ext uri="{FF2B5EF4-FFF2-40B4-BE49-F238E27FC236}">
                <a16:creationId xmlns:a16="http://schemas.microsoft.com/office/drawing/2014/main" id="{4F090B79-BCBA-707C-BC59-60523C2E7B63}"/>
              </a:ext>
            </a:extLst>
          </p:cNvPr>
          <p:cNvSpPr/>
          <p:nvPr/>
        </p:nvSpPr>
        <p:spPr>
          <a:xfrm rot="16200000">
            <a:off x="1615521" y="3534372"/>
            <a:ext cx="160087" cy="160087"/>
          </a:xfrm>
          <a:prstGeom prst="halfFrame">
            <a:avLst>
              <a:gd name="adj1" fmla="val 14912"/>
              <a:gd name="adj2" fmla="val 1364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20" name="Half Frame 19">
            <a:extLst>
              <a:ext uri="{FF2B5EF4-FFF2-40B4-BE49-F238E27FC236}">
                <a16:creationId xmlns:a16="http://schemas.microsoft.com/office/drawing/2014/main" id="{8DFF4037-3359-AF7C-0578-28E161BDDBDB}"/>
              </a:ext>
            </a:extLst>
          </p:cNvPr>
          <p:cNvSpPr/>
          <p:nvPr/>
        </p:nvSpPr>
        <p:spPr>
          <a:xfrm>
            <a:off x="1615520" y="3163543"/>
            <a:ext cx="160087" cy="160087"/>
          </a:xfrm>
          <a:prstGeom prst="halfFrame">
            <a:avLst>
              <a:gd name="adj1" fmla="val 14912"/>
              <a:gd name="adj2" fmla="val 1364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21" name="Half Frame 20">
            <a:extLst>
              <a:ext uri="{FF2B5EF4-FFF2-40B4-BE49-F238E27FC236}">
                <a16:creationId xmlns:a16="http://schemas.microsoft.com/office/drawing/2014/main" id="{6E2D3E93-89F6-3BDC-0F0F-2F30AC09CC75}"/>
              </a:ext>
            </a:extLst>
          </p:cNvPr>
          <p:cNvSpPr/>
          <p:nvPr/>
        </p:nvSpPr>
        <p:spPr>
          <a:xfrm rot="10800000">
            <a:off x="7366237" y="3534371"/>
            <a:ext cx="160087" cy="160087"/>
          </a:xfrm>
          <a:prstGeom prst="halfFrame">
            <a:avLst>
              <a:gd name="adj1" fmla="val 14912"/>
              <a:gd name="adj2" fmla="val 1364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22" name="TextBox 21">
            <a:extLst>
              <a:ext uri="{FF2B5EF4-FFF2-40B4-BE49-F238E27FC236}">
                <a16:creationId xmlns:a16="http://schemas.microsoft.com/office/drawing/2014/main" id="{369C2D22-A528-7BB0-A8D0-64CBA3D69621}"/>
              </a:ext>
            </a:extLst>
          </p:cNvPr>
          <p:cNvSpPr txBox="1"/>
          <p:nvPr/>
        </p:nvSpPr>
        <p:spPr>
          <a:xfrm>
            <a:off x="1695563" y="3184463"/>
            <a:ext cx="5750718" cy="507831"/>
          </a:xfrm>
          <a:prstGeom prst="rect">
            <a:avLst/>
          </a:prstGeom>
          <a:noFill/>
        </p:spPr>
        <p:txBody>
          <a:bodyPr wrap="square" rtlCol="0">
            <a:spAutoFit/>
          </a:bodyPr>
          <a:lstStyle/>
          <a:p>
            <a:pPr algn="ctr" defTabSz="685800"/>
            <a:r>
              <a:rPr lang="ru-RU" sz="2700" dirty="0">
                <a:solidFill>
                  <a:prstClr val="black"/>
                </a:solidFill>
                <a:latin typeface="A Love of Thunder" panose="02000503000000020004" pitchFamily="2" charset="0"/>
              </a:rPr>
              <a:t>Зависимость от входной фразы</a:t>
            </a:r>
            <a:endParaRPr lang="en-US" sz="2700" dirty="0">
              <a:solidFill>
                <a:prstClr val="black"/>
              </a:solidFill>
              <a:latin typeface="A Love of Thunder" panose="02000503000000020004" pitchFamily="2" charset="0"/>
            </a:endParaRPr>
          </a:p>
        </p:txBody>
      </p:sp>
      <p:sp>
        <p:nvSpPr>
          <p:cNvPr id="23" name="TextBox 22">
            <a:extLst>
              <a:ext uri="{FF2B5EF4-FFF2-40B4-BE49-F238E27FC236}">
                <a16:creationId xmlns:a16="http://schemas.microsoft.com/office/drawing/2014/main" id="{78A24EFF-76B6-23B1-D0B7-E8B6196ACCFA}"/>
              </a:ext>
            </a:extLst>
          </p:cNvPr>
          <p:cNvSpPr txBox="1"/>
          <p:nvPr/>
        </p:nvSpPr>
        <p:spPr>
          <a:xfrm>
            <a:off x="1455168" y="3755315"/>
            <a:ext cx="6231507"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Hallucinations and Fabrication</a:t>
            </a:r>
          </a:p>
        </p:txBody>
      </p:sp>
      <p:sp>
        <p:nvSpPr>
          <p:cNvPr id="24" name="TextBox 23">
            <a:extLst>
              <a:ext uri="{FF2B5EF4-FFF2-40B4-BE49-F238E27FC236}">
                <a16:creationId xmlns:a16="http://schemas.microsoft.com/office/drawing/2014/main" id="{BCB8FC89-3881-FCD0-0ED7-704E707C3534}"/>
              </a:ext>
            </a:extLst>
          </p:cNvPr>
          <p:cNvSpPr txBox="1"/>
          <p:nvPr/>
        </p:nvSpPr>
        <p:spPr>
          <a:xfrm>
            <a:off x="1695563" y="4329337"/>
            <a:ext cx="5750718"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Resource Intensive</a:t>
            </a:r>
          </a:p>
        </p:txBody>
      </p:sp>
      <p:sp>
        <p:nvSpPr>
          <p:cNvPr id="25" name="TextBox 24">
            <a:extLst>
              <a:ext uri="{FF2B5EF4-FFF2-40B4-BE49-F238E27FC236}">
                <a16:creationId xmlns:a16="http://schemas.microsoft.com/office/drawing/2014/main" id="{B22A0F35-FA68-01EE-029D-EEB54DF8FE4C}"/>
              </a:ext>
            </a:extLst>
          </p:cNvPr>
          <p:cNvSpPr txBox="1"/>
          <p:nvPr/>
        </p:nvSpPr>
        <p:spPr>
          <a:xfrm>
            <a:off x="1695563" y="4901905"/>
            <a:ext cx="5750718"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Bias in Outputs</a:t>
            </a:r>
          </a:p>
        </p:txBody>
      </p:sp>
      <p:sp>
        <p:nvSpPr>
          <p:cNvPr id="26" name="TextBox 25">
            <a:extLst>
              <a:ext uri="{FF2B5EF4-FFF2-40B4-BE49-F238E27FC236}">
                <a16:creationId xmlns:a16="http://schemas.microsoft.com/office/drawing/2014/main" id="{7399C039-2E70-076C-DD03-539E3E5FE26C}"/>
              </a:ext>
            </a:extLst>
          </p:cNvPr>
          <p:cNvSpPr txBox="1"/>
          <p:nvPr/>
        </p:nvSpPr>
        <p:spPr>
          <a:xfrm>
            <a:off x="1455168" y="5474474"/>
            <a:ext cx="6231507"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Limited Domain-Specific Expertise</a:t>
            </a:r>
          </a:p>
        </p:txBody>
      </p:sp>
      <p:sp>
        <p:nvSpPr>
          <p:cNvPr id="27" name="TextBox 26">
            <a:extLst>
              <a:ext uri="{FF2B5EF4-FFF2-40B4-BE49-F238E27FC236}">
                <a16:creationId xmlns:a16="http://schemas.microsoft.com/office/drawing/2014/main" id="{8A7F9343-9B8D-0EC3-A032-6F5AE6C7E7EE}"/>
              </a:ext>
            </a:extLst>
          </p:cNvPr>
          <p:cNvSpPr txBox="1"/>
          <p:nvPr/>
        </p:nvSpPr>
        <p:spPr>
          <a:xfrm>
            <a:off x="1455168" y="6904292"/>
            <a:ext cx="6231507"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Ethical and Security Concerns</a:t>
            </a:r>
          </a:p>
        </p:txBody>
      </p:sp>
      <p:sp useBgFill="1">
        <p:nvSpPr>
          <p:cNvPr id="29" name="Rectangle 28">
            <a:extLst>
              <a:ext uri="{FF2B5EF4-FFF2-40B4-BE49-F238E27FC236}">
                <a16:creationId xmlns:a16="http://schemas.microsoft.com/office/drawing/2014/main" id="{0C0B6195-DD86-840E-CE8E-2CCD5F39392D}"/>
              </a:ext>
            </a:extLst>
          </p:cNvPr>
          <p:cNvSpPr/>
          <p:nvPr/>
        </p:nvSpPr>
        <p:spPr>
          <a:xfrm>
            <a:off x="0" y="3694456"/>
            <a:ext cx="9144000" cy="23062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useBgFill="1">
        <p:nvSpPr>
          <p:cNvPr id="30" name="Rectangle 29">
            <a:extLst>
              <a:ext uri="{FF2B5EF4-FFF2-40B4-BE49-F238E27FC236}">
                <a16:creationId xmlns:a16="http://schemas.microsoft.com/office/drawing/2014/main" id="{C19E02EC-0472-E5F9-28F4-597FE95C2BC5}"/>
              </a:ext>
            </a:extLst>
          </p:cNvPr>
          <p:cNvSpPr/>
          <p:nvPr/>
        </p:nvSpPr>
        <p:spPr>
          <a:xfrm>
            <a:off x="0" y="850894"/>
            <a:ext cx="9144000" cy="23062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 name="TextBox 6">
            <a:extLst>
              <a:ext uri="{FF2B5EF4-FFF2-40B4-BE49-F238E27FC236}">
                <a16:creationId xmlns:a16="http://schemas.microsoft.com/office/drawing/2014/main" id="{B52AFCF1-137A-F951-AE96-43E4DF72EA97}"/>
              </a:ext>
            </a:extLst>
          </p:cNvPr>
          <p:cNvSpPr txBox="1"/>
          <p:nvPr/>
        </p:nvSpPr>
        <p:spPr>
          <a:xfrm>
            <a:off x="1015760" y="1265450"/>
            <a:ext cx="7110323" cy="507831"/>
          </a:xfrm>
          <a:prstGeom prst="rect">
            <a:avLst/>
          </a:prstGeom>
          <a:noFill/>
        </p:spPr>
        <p:txBody>
          <a:bodyPr wrap="square">
            <a:spAutoFit/>
          </a:bodyPr>
          <a:lstStyle/>
          <a:p>
            <a:pPr algn="ctr" defTabSz="685800"/>
            <a:r>
              <a:rPr lang="ru-RU" sz="2700" dirty="0">
                <a:solidFill>
                  <a:prstClr val="black"/>
                </a:solidFill>
                <a:latin typeface="Raleway SemiBold" panose="020B0703030101060003" pitchFamily="34" charset="0"/>
              </a:rPr>
              <a:t>Что </a:t>
            </a:r>
            <a:r>
              <a:rPr lang="en-US" sz="2700" dirty="0">
                <a:solidFill>
                  <a:prstClr val="black"/>
                </a:solidFill>
                <a:latin typeface="Raleway SemiBold" panose="020B0703030101060003" pitchFamily="34" charset="0"/>
              </a:rPr>
              <a:t>LLMs </a:t>
            </a:r>
            <a:r>
              <a:rPr lang="ru-RU" sz="2700" dirty="0">
                <a:solidFill>
                  <a:prstClr val="black"/>
                </a:solidFill>
                <a:latin typeface="Raleway SemiBold" panose="020B0703030101060003" pitchFamily="34" charset="0"/>
              </a:rPr>
              <a:t>не могут</a:t>
            </a:r>
            <a:r>
              <a:rPr lang="en-US" sz="2700" dirty="0">
                <a:solidFill>
                  <a:prstClr val="black"/>
                </a:solidFill>
                <a:latin typeface="Raleway SemiBold" panose="020B0703030101060003" pitchFamily="34" charset="0"/>
              </a:rPr>
              <a:t>?</a:t>
            </a:r>
          </a:p>
        </p:txBody>
      </p:sp>
      <p:sp>
        <p:nvSpPr>
          <p:cNvPr id="2" name="TextBox 1">
            <a:extLst>
              <a:ext uri="{FF2B5EF4-FFF2-40B4-BE49-F238E27FC236}">
                <a16:creationId xmlns:a16="http://schemas.microsoft.com/office/drawing/2014/main" id="{EF584D1D-CD47-1A5A-B096-8303B6D7E7B7}"/>
              </a:ext>
            </a:extLst>
          </p:cNvPr>
          <p:cNvSpPr txBox="1"/>
          <p:nvPr/>
        </p:nvSpPr>
        <p:spPr>
          <a:xfrm>
            <a:off x="1112807" y="4429181"/>
            <a:ext cx="6916229" cy="553998"/>
          </a:xfrm>
          <a:prstGeom prst="rect">
            <a:avLst/>
          </a:prstGeom>
          <a:noFill/>
        </p:spPr>
        <p:txBody>
          <a:bodyPr wrap="square" rtlCol="0">
            <a:spAutoFit/>
          </a:bodyPr>
          <a:lstStyle/>
          <a:p>
            <a:pPr algn="ctr" defTabSz="685800"/>
            <a:r>
              <a:rPr lang="ru" sz="1500" dirty="0">
                <a:solidFill>
                  <a:prstClr val="white">
                    <a:lumMod val="50000"/>
                  </a:prstClr>
                </a:solidFill>
                <a:latin typeface="Calibri" panose="020F0502020204030204"/>
              </a:rPr>
              <a:t>LLM чувствительны к формулировкам </a:t>
            </a:r>
            <a:r>
              <a:rPr lang="ru" sz="1500" b="1" dirty="0">
                <a:solidFill>
                  <a:prstClr val="black">
                    <a:lumMod val="95000"/>
                    <a:lumOff val="5000"/>
                  </a:prstClr>
                </a:solidFill>
                <a:latin typeface="Calibri" panose="020F0502020204030204"/>
              </a:rPr>
              <a:t>задани</a:t>
            </a:r>
            <a:r>
              <a:rPr lang="ru-RU" sz="1500" b="1" dirty="0">
                <a:solidFill>
                  <a:prstClr val="black">
                    <a:lumMod val="95000"/>
                    <a:lumOff val="5000"/>
                  </a:prstClr>
                </a:solidFill>
                <a:latin typeface="Calibri" panose="020F0502020204030204"/>
              </a:rPr>
              <a:t>й</a:t>
            </a:r>
            <a:r>
              <a:rPr lang="ru" sz="1500" dirty="0">
                <a:solidFill>
                  <a:prstClr val="white">
                    <a:lumMod val="50000"/>
                  </a:prstClr>
                </a:solidFill>
                <a:latin typeface="Calibri" panose="020F0502020204030204"/>
              </a:rPr>
              <a:t>, которые могут существенно повлиять на их результаты</a:t>
            </a:r>
            <a:r>
              <a:rPr lang="en-US" sz="1500" dirty="0">
                <a:solidFill>
                  <a:prstClr val="white">
                    <a:lumMod val="50000"/>
                  </a:prstClr>
                </a:solidFill>
                <a:latin typeface="Calibri" panose="020F0502020204030204"/>
              </a:rPr>
              <a:t>.</a:t>
            </a:r>
          </a:p>
        </p:txBody>
      </p:sp>
    </p:spTree>
    <p:extLst>
      <p:ext uri="{BB962C8B-B14F-4D97-AF65-F5344CB8AC3E}">
        <p14:creationId xmlns:p14="http://schemas.microsoft.com/office/powerpoint/2010/main" val="19721362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CE01F-682D-C7AE-735E-A99520B74AF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D4D6A6E-11B7-33E3-960B-131B3BA7E1B8}"/>
              </a:ext>
            </a:extLst>
          </p:cNvPr>
          <p:cNvSpPr txBox="1"/>
          <p:nvPr/>
        </p:nvSpPr>
        <p:spPr>
          <a:xfrm>
            <a:off x="1695563" y="2063304"/>
            <a:ext cx="5750718"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Lack of True Understanding</a:t>
            </a:r>
          </a:p>
        </p:txBody>
      </p:sp>
      <p:sp>
        <p:nvSpPr>
          <p:cNvPr id="18" name="Half Frame 17">
            <a:extLst>
              <a:ext uri="{FF2B5EF4-FFF2-40B4-BE49-F238E27FC236}">
                <a16:creationId xmlns:a16="http://schemas.microsoft.com/office/drawing/2014/main" id="{90FA0D52-8ED9-6D1A-9071-32669887276B}"/>
              </a:ext>
            </a:extLst>
          </p:cNvPr>
          <p:cNvSpPr/>
          <p:nvPr/>
        </p:nvSpPr>
        <p:spPr>
          <a:xfrm rot="5400000">
            <a:off x="7487403" y="3163543"/>
            <a:ext cx="160087" cy="160087"/>
          </a:xfrm>
          <a:prstGeom prst="halfFrame">
            <a:avLst>
              <a:gd name="adj1" fmla="val 14912"/>
              <a:gd name="adj2" fmla="val 1364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19" name="Half Frame 18">
            <a:extLst>
              <a:ext uri="{FF2B5EF4-FFF2-40B4-BE49-F238E27FC236}">
                <a16:creationId xmlns:a16="http://schemas.microsoft.com/office/drawing/2014/main" id="{9772496A-107D-ADBA-E00F-63997A5D236D}"/>
              </a:ext>
            </a:extLst>
          </p:cNvPr>
          <p:cNvSpPr/>
          <p:nvPr/>
        </p:nvSpPr>
        <p:spPr>
          <a:xfrm rot="16200000">
            <a:off x="1496512" y="3534372"/>
            <a:ext cx="160087" cy="160087"/>
          </a:xfrm>
          <a:prstGeom prst="halfFrame">
            <a:avLst>
              <a:gd name="adj1" fmla="val 14912"/>
              <a:gd name="adj2" fmla="val 1364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20" name="Half Frame 19">
            <a:extLst>
              <a:ext uri="{FF2B5EF4-FFF2-40B4-BE49-F238E27FC236}">
                <a16:creationId xmlns:a16="http://schemas.microsoft.com/office/drawing/2014/main" id="{1F02010B-F053-EB40-5EF7-65449648D9BA}"/>
              </a:ext>
            </a:extLst>
          </p:cNvPr>
          <p:cNvSpPr/>
          <p:nvPr/>
        </p:nvSpPr>
        <p:spPr>
          <a:xfrm>
            <a:off x="1496511" y="3163543"/>
            <a:ext cx="160087" cy="160087"/>
          </a:xfrm>
          <a:prstGeom prst="halfFrame">
            <a:avLst>
              <a:gd name="adj1" fmla="val 14912"/>
              <a:gd name="adj2" fmla="val 1364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21" name="Half Frame 20">
            <a:extLst>
              <a:ext uri="{FF2B5EF4-FFF2-40B4-BE49-F238E27FC236}">
                <a16:creationId xmlns:a16="http://schemas.microsoft.com/office/drawing/2014/main" id="{60626ECD-684C-B1AF-0CD5-2AC75C32782F}"/>
              </a:ext>
            </a:extLst>
          </p:cNvPr>
          <p:cNvSpPr/>
          <p:nvPr/>
        </p:nvSpPr>
        <p:spPr>
          <a:xfrm rot="10800000">
            <a:off x="7487403" y="3534371"/>
            <a:ext cx="160087" cy="160087"/>
          </a:xfrm>
          <a:prstGeom prst="halfFrame">
            <a:avLst>
              <a:gd name="adj1" fmla="val 14912"/>
              <a:gd name="adj2" fmla="val 1364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22" name="TextBox 21">
            <a:extLst>
              <a:ext uri="{FF2B5EF4-FFF2-40B4-BE49-F238E27FC236}">
                <a16:creationId xmlns:a16="http://schemas.microsoft.com/office/drawing/2014/main" id="{B5E5A7A6-6962-09E5-68CC-027AD7316C85}"/>
              </a:ext>
            </a:extLst>
          </p:cNvPr>
          <p:cNvSpPr txBox="1"/>
          <p:nvPr/>
        </p:nvSpPr>
        <p:spPr>
          <a:xfrm>
            <a:off x="1695563" y="2614456"/>
            <a:ext cx="5750718"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Dependence on Input Phrasing</a:t>
            </a:r>
          </a:p>
        </p:txBody>
      </p:sp>
      <p:sp>
        <p:nvSpPr>
          <p:cNvPr id="23" name="TextBox 22">
            <a:extLst>
              <a:ext uri="{FF2B5EF4-FFF2-40B4-BE49-F238E27FC236}">
                <a16:creationId xmlns:a16="http://schemas.microsoft.com/office/drawing/2014/main" id="{10FA450A-9641-8D8F-625F-3B39F945C57E}"/>
              </a:ext>
            </a:extLst>
          </p:cNvPr>
          <p:cNvSpPr txBox="1"/>
          <p:nvPr/>
        </p:nvSpPr>
        <p:spPr>
          <a:xfrm>
            <a:off x="1455168" y="3185308"/>
            <a:ext cx="6231507" cy="507831"/>
          </a:xfrm>
          <a:prstGeom prst="rect">
            <a:avLst/>
          </a:prstGeom>
          <a:noFill/>
        </p:spPr>
        <p:txBody>
          <a:bodyPr wrap="square" rtlCol="0">
            <a:spAutoFit/>
          </a:bodyPr>
          <a:lstStyle/>
          <a:p>
            <a:pPr algn="ctr" defTabSz="685800"/>
            <a:r>
              <a:rPr lang="ru" sz="2700" dirty="0">
                <a:solidFill>
                  <a:prstClr val="black"/>
                </a:solidFill>
                <a:latin typeface="A Love of Thunder" panose="02000503000000020004" pitchFamily="2" charset="0"/>
              </a:rPr>
              <a:t>Галлюцинации и выдумки</a:t>
            </a:r>
          </a:p>
        </p:txBody>
      </p:sp>
      <p:sp>
        <p:nvSpPr>
          <p:cNvPr id="24" name="TextBox 23">
            <a:extLst>
              <a:ext uri="{FF2B5EF4-FFF2-40B4-BE49-F238E27FC236}">
                <a16:creationId xmlns:a16="http://schemas.microsoft.com/office/drawing/2014/main" id="{19AD4BC7-3696-9D73-363D-F07561AF62D3}"/>
              </a:ext>
            </a:extLst>
          </p:cNvPr>
          <p:cNvSpPr txBox="1"/>
          <p:nvPr/>
        </p:nvSpPr>
        <p:spPr>
          <a:xfrm>
            <a:off x="1695563" y="3759330"/>
            <a:ext cx="5750718"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Resource Intensive</a:t>
            </a:r>
          </a:p>
        </p:txBody>
      </p:sp>
      <p:sp>
        <p:nvSpPr>
          <p:cNvPr id="25" name="TextBox 24">
            <a:extLst>
              <a:ext uri="{FF2B5EF4-FFF2-40B4-BE49-F238E27FC236}">
                <a16:creationId xmlns:a16="http://schemas.microsoft.com/office/drawing/2014/main" id="{3E416844-7F25-43F7-252C-20AC9177531E}"/>
              </a:ext>
            </a:extLst>
          </p:cNvPr>
          <p:cNvSpPr txBox="1"/>
          <p:nvPr/>
        </p:nvSpPr>
        <p:spPr>
          <a:xfrm>
            <a:off x="1695563" y="4331899"/>
            <a:ext cx="5750718"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Bias in Outputs</a:t>
            </a:r>
          </a:p>
        </p:txBody>
      </p:sp>
      <p:sp>
        <p:nvSpPr>
          <p:cNvPr id="26" name="TextBox 25">
            <a:extLst>
              <a:ext uri="{FF2B5EF4-FFF2-40B4-BE49-F238E27FC236}">
                <a16:creationId xmlns:a16="http://schemas.microsoft.com/office/drawing/2014/main" id="{C33C7C15-8749-6DF3-17B6-D83B30F0193E}"/>
              </a:ext>
            </a:extLst>
          </p:cNvPr>
          <p:cNvSpPr txBox="1"/>
          <p:nvPr/>
        </p:nvSpPr>
        <p:spPr>
          <a:xfrm>
            <a:off x="1455168" y="4904467"/>
            <a:ext cx="6231507"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Limited Domain-Specific Expertise</a:t>
            </a:r>
          </a:p>
        </p:txBody>
      </p:sp>
      <p:sp>
        <p:nvSpPr>
          <p:cNvPr id="27" name="TextBox 26">
            <a:extLst>
              <a:ext uri="{FF2B5EF4-FFF2-40B4-BE49-F238E27FC236}">
                <a16:creationId xmlns:a16="http://schemas.microsoft.com/office/drawing/2014/main" id="{861FDB2A-1D36-3328-FCB1-D233A4FD3E57}"/>
              </a:ext>
            </a:extLst>
          </p:cNvPr>
          <p:cNvSpPr txBox="1"/>
          <p:nvPr/>
        </p:nvSpPr>
        <p:spPr>
          <a:xfrm>
            <a:off x="1455168" y="5477036"/>
            <a:ext cx="6231507"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Ethical and Security Concerns</a:t>
            </a:r>
          </a:p>
        </p:txBody>
      </p:sp>
      <p:sp useBgFill="1">
        <p:nvSpPr>
          <p:cNvPr id="29" name="Rectangle 28">
            <a:extLst>
              <a:ext uri="{FF2B5EF4-FFF2-40B4-BE49-F238E27FC236}">
                <a16:creationId xmlns:a16="http://schemas.microsoft.com/office/drawing/2014/main" id="{B83B64E4-E77A-1881-4298-BC6B039CEC3E}"/>
              </a:ext>
            </a:extLst>
          </p:cNvPr>
          <p:cNvSpPr/>
          <p:nvPr/>
        </p:nvSpPr>
        <p:spPr>
          <a:xfrm>
            <a:off x="0" y="3694456"/>
            <a:ext cx="9144000" cy="23062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useBgFill="1">
        <p:nvSpPr>
          <p:cNvPr id="30" name="Rectangle 29">
            <a:extLst>
              <a:ext uri="{FF2B5EF4-FFF2-40B4-BE49-F238E27FC236}">
                <a16:creationId xmlns:a16="http://schemas.microsoft.com/office/drawing/2014/main" id="{EAFFA61B-A141-C190-8D6D-2CA4980C2AB2}"/>
              </a:ext>
            </a:extLst>
          </p:cNvPr>
          <p:cNvSpPr/>
          <p:nvPr/>
        </p:nvSpPr>
        <p:spPr>
          <a:xfrm>
            <a:off x="0" y="850894"/>
            <a:ext cx="9144000" cy="23062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 name="TextBox 6">
            <a:extLst>
              <a:ext uri="{FF2B5EF4-FFF2-40B4-BE49-F238E27FC236}">
                <a16:creationId xmlns:a16="http://schemas.microsoft.com/office/drawing/2014/main" id="{89AF9BF5-C7C2-5532-6865-26A9F88C1E28}"/>
              </a:ext>
            </a:extLst>
          </p:cNvPr>
          <p:cNvSpPr txBox="1"/>
          <p:nvPr/>
        </p:nvSpPr>
        <p:spPr>
          <a:xfrm>
            <a:off x="1015760" y="1265450"/>
            <a:ext cx="7110323" cy="507831"/>
          </a:xfrm>
          <a:prstGeom prst="rect">
            <a:avLst/>
          </a:prstGeom>
          <a:noFill/>
        </p:spPr>
        <p:txBody>
          <a:bodyPr wrap="square">
            <a:spAutoFit/>
          </a:bodyPr>
          <a:lstStyle/>
          <a:p>
            <a:pPr algn="ctr" defTabSz="685800"/>
            <a:r>
              <a:rPr lang="ru-RU" sz="2700" dirty="0">
                <a:solidFill>
                  <a:prstClr val="black"/>
                </a:solidFill>
                <a:latin typeface="Raleway SemiBold" panose="020B0703030101060003" pitchFamily="34" charset="0"/>
              </a:rPr>
              <a:t>Что </a:t>
            </a:r>
            <a:r>
              <a:rPr lang="en-US" sz="2700" dirty="0">
                <a:solidFill>
                  <a:prstClr val="black"/>
                </a:solidFill>
                <a:latin typeface="Raleway SemiBold" panose="020B0703030101060003" pitchFamily="34" charset="0"/>
              </a:rPr>
              <a:t>LLMs </a:t>
            </a:r>
            <a:r>
              <a:rPr lang="ru-RU" sz="2700" dirty="0">
                <a:solidFill>
                  <a:prstClr val="black"/>
                </a:solidFill>
                <a:latin typeface="Raleway SemiBold" panose="020B0703030101060003" pitchFamily="34" charset="0"/>
              </a:rPr>
              <a:t>не могут</a:t>
            </a:r>
            <a:r>
              <a:rPr lang="en-US" sz="2700" dirty="0">
                <a:solidFill>
                  <a:prstClr val="black"/>
                </a:solidFill>
                <a:latin typeface="Raleway SemiBold" panose="020B0703030101060003" pitchFamily="34" charset="0"/>
              </a:rPr>
              <a:t>?</a:t>
            </a:r>
          </a:p>
        </p:txBody>
      </p:sp>
      <p:sp>
        <p:nvSpPr>
          <p:cNvPr id="2" name="TextBox 1">
            <a:extLst>
              <a:ext uri="{FF2B5EF4-FFF2-40B4-BE49-F238E27FC236}">
                <a16:creationId xmlns:a16="http://schemas.microsoft.com/office/drawing/2014/main" id="{A777F737-0BE0-5974-7B13-B0C5FDBEFB41}"/>
              </a:ext>
            </a:extLst>
          </p:cNvPr>
          <p:cNvSpPr txBox="1"/>
          <p:nvPr/>
        </p:nvSpPr>
        <p:spPr>
          <a:xfrm>
            <a:off x="1112807" y="4429180"/>
            <a:ext cx="6916229" cy="784830"/>
          </a:xfrm>
          <a:prstGeom prst="rect">
            <a:avLst/>
          </a:prstGeom>
          <a:noFill/>
        </p:spPr>
        <p:txBody>
          <a:bodyPr wrap="square" rtlCol="0">
            <a:spAutoFit/>
          </a:bodyPr>
          <a:lstStyle/>
          <a:p>
            <a:pPr algn="ctr" defTabSz="685800"/>
            <a:r>
              <a:rPr lang="en-US" sz="1500" dirty="0">
                <a:solidFill>
                  <a:prstClr val="white">
                    <a:lumMod val="50000"/>
                  </a:prstClr>
                </a:solidFill>
                <a:latin typeface="Calibri" panose="020F0502020204030204"/>
              </a:rPr>
              <a:t>LLMs </a:t>
            </a:r>
            <a:r>
              <a:rPr lang="ru" sz="1500" dirty="0">
                <a:solidFill>
                  <a:prstClr val="white">
                    <a:lumMod val="50000"/>
                  </a:prstClr>
                </a:solidFill>
                <a:latin typeface="Calibri" panose="020F0502020204030204"/>
              </a:rPr>
              <a:t>могут « </a:t>
            </a:r>
            <a:r>
              <a:rPr lang="ru" sz="1500" b="1" dirty="0">
                <a:solidFill>
                  <a:prstClr val="black">
                    <a:lumMod val="95000"/>
                    <a:lumOff val="5000"/>
                  </a:prstClr>
                </a:solidFill>
                <a:latin typeface="Calibri" panose="020F0502020204030204"/>
              </a:rPr>
              <a:t>галлюцинировать </a:t>
            </a:r>
            <a:r>
              <a:rPr lang="ru" sz="1500" dirty="0">
                <a:solidFill>
                  <a:prstClr val="white">
                    <a:lumMod val="50000"/>
                  </a:prstClr>
                </a:solidFill>
                <a:latin typeface="Calibri" panose="020F0502020204030204"/>
              </a:rPr>
              <a:t>» факты,</a:t>
            </a:r>
          </a:p>
          <a:p>
            <a:pPr algn="ctr" defTabSz="685800"/>
            <a:r>
              <a:rPr lang="ru" sz="1500" b="1" dirty="0">
                <a:solidFill>
                  <a:prstClr val="black">
                    <a:lumMod val="95000"/>
                    <a:lumOff val="5000"/>
                  </a:prstClr>
                </a:solidFill>
                <a:latin typeface="Calibri" panose="020F0502020204030204"/>
              </a:rPr>
              <a:t>уверенно </a:t>
            </a:r>
            <a:r>
              <a:rPr lang="ru" sz="1500" dirty="0">
                <a:solidFill>
                  <a:prstClr val="white">
                    <a:lumMod val="50000"/>
                  </a:prstClr>
                </a:solidFill>
                <a:latin typeface="Calibri" panose="020F0502020204030204"/>
              </a:rPr>
              <a:t>генерируя полностью ложную или вводящую в заблуждение информацию</a:t>
            </a:r>
            <a:r>
              <a:rPr lang="en-US" sz="1500" dirty="0">
                <a:solidFill>
                  <a:prstClr val="white">
                    <a:lumMod val="50000"/>
                  </a:prstClr>
                </a:solidFill>
                <a:latin typeface="Calibri" panose="020F0502020204030204"/>
              </a:rPr>
              <a:t>.</a:t>
            </a:r>
          </a:p>
        </p:txBody>
      </p:sp>
      <p:sp>
        <p:nvSpPr>
          <p:cNvPr id="3" name="TextBox 2">
            <a:extLst>
              <a:ext uri="{FF2B5EF4-FFF2-40B4-BE49-F238E27FC236}">
                <a16:creationId xmlns:a16="http://schemas.microsoft.com/office/drawing/2014/main" id="{573D50F6-6FFF-6356-F32B-14AA0A8045BB}"/>
              </a:ext>
            </a:extLst>
          </p:cNvPr>
          <p:cNvSpPr txBox="1"/>
          <p:nvPr/>
        </p:nvSpPr>
        <p:spPr>
          <a:xfrm rot="2732663">
            <a:off x="7381430" y="4672194"/>
            <a:ext cx="582755" cy="323165"/>
          </a:xfrm>
          <a:prstGeom prst="rect">
            <a:avLst/>
          </a:prstGeom>
          <a:noFill/>
        </p:spPr>
        <p:txBody>
          <a:bodyPr wrap="square" rtlCol="0">
            <a:spAutoFit/>
          </a:bodyPr>
          <a:lstStyle/>
          <a:p>
            <a:pPr algn="ctr" defTabSz="685800"/>
            <a:r>
              <a:rPr lang="en-US" sz="1500" dirty="0">
                <a:solidFill>
                  <a:prstClr val="white">
                    <a:lumMod val="50000"/>
                  </a:prstClr>
                </a:solidFill>
                <a:latin typeface="Calibri" panose="020F0502020204030204"/>
              </a:rPr>
              <a:t>😂</a:t>
            </a:r>
          </a:p>
        </p:txBody>
      </p:sp>
    </p:spTree>
    <p:extLst>
      <p:ext uri="{BB962C8B-B14F-4D97-AF65-F5344CB8AC3E}">
        <p14:creationId xmlns:p14="http://schemas.microsoft.com/office/powerpoint/2010/main" val="16104937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D8998-9E65-EE7E-841D-971FEA7677C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7E4446B-A61E-414F-29CD-14783E7485C8}"/>
              </a:ext>
            </a:extLst>
          </p:cNvPr>
          <p:cNvSpPr txBox="1"/>
          <p:nvPr/>
        </p:nvSpPr>
        <p:spPr>
          <a:xfrm>
            <a:off x="1695563" y="2063304"/>
            <a:ext cx="5750718"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Lack of True Understanding</a:t>
            </a:r>
          </a:p>
        </p:txBody>
      </p:sp>
      <p:sp>
        <p:nvSpPr>
          <p:cNvPr id="18" name="Half Frame 17">
            <a:extLst>
              <a:ext uri="{FF2B5EF4-FFF2-40B4-BE49-F238E27FC236}">
                <a16:creationId xmlns:a16="http://schemas.microsoft.com/office/drawing/2014/main" id="{38E24442-F25D-D9A1-7DEA-8FFC2EEDCD7B}"/>
              </a:ext>
            </a:extLst>
          </p:cNvPr>
          <p:cNvSpPr/>
          <p:nvPr/>
        </p:nvSpPr>
        <p:spPr>
          <a:xfrm rot="5400000">
            <a:off x="6302839" y="3163543"/>
            <a:ext cx="160087" cy="160087"/>
          </a:xfrm>
          <a:prstGeom prst="halfFrame">
            <a:avLst>
              <a:gd name="adj1" fmla="val 14912"/>
              <a:gd name="adj2" fmla="val 1364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19" name="Half Frame 18">
            <a:extLst>
              <a:ext uri="{FF2B5EF4-FFF2-40B4-BE49-F238E27FC236}">
                <a16:creationId xmlns:a16="http://schemas.microsoft.com/office/drawing/2014/main" id="{F1CBCC48-5586-91B0-A08F-96A4C2D812DA}"/>
              </a:ext>
            </a:extLst>
          </p:cNvPr>
          <p:cNvSpPr/>
          <p:nvPr/>
        </p:nvSpPr>
        <p:spPr>
          <a:xfrm rot="16200000">
            <a:off x="2681076" y="3534372"/>
            <a:ext cx="160087" cy="160087"/>
          </a:xfrm>
          <a:prstGeom prst="halfFrame">
            <a:avLst>
              <a:gd name="adj1" fmla="val 14912"/>
              <a:gd name="adj2" fmla="val 1364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20" name="Half Frame 19">
            <a:extLst>
              <a:ext uri="{FF2B5EF4-FFF2-40B4-BE49-F238E27FC236}">
                <a16:creationId xmlns:a16="http://schemas.microsoft.com/office/drawing/2014/main" id="{C840EE57-7F3A-FF07-0324-7372555A2F81}"/>
              </a:ext>
            </a:extLst>
          </p:cNvPr>
          <p:cNvSpPr/>
          <p:nvPr/>
        </p:nvSpPr>
        <p:spPr>
          <a:xfrm>
            <a:off x="2681076" y="3163543"/>
            <a:ext cx="160087" cy="160087"/>
          </a:xfrm>
          <a:prstGeom prst="halfFrame">
            <a:avLst>
              <a:gd name="adj1" fmla="val 14912"/>
              <a:gd name="adj2" fmla="val 1364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21" name="Half Frame 20">
            <a:extLst>
              <a:ext uri="{FF2B5EF4-FFF2-40B4-BE49-F238E27FC236}">
                <a16:creationId xmlns:a16="http://schemas.microsoft.com/office/drawing/2014/main" id="{B2115733-7F64-1A14-9569-5DE862C10145}"/>
              </a:ext>
            </a:extLst>
          </p:cNvPr>
          <p:cNvSpPr/>
          <p:nvPr/>
        </p:nvSpPr>
        <p:spPr>
          <a:xfrm rot="10800000">
            <a:off x="6302839" y="3534371"/>
            <a:ext cx="160087" cy="160087"/>
          </a:xfrm>
          <a:prstGeom prst="halfFrame">
            <a:avLst>
              <a:gd name="adj1" fmla="val 14912"/>
              <a:gd name="adj2" fmla="val 1364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22" name="TextBox 21">
            <a:extLst>
              <a:ext uri="{FF2B5EF4-FFF2-40B4-BE49-F238E27FC236}">
                <a16:creationId xmlns:a16="http://schemas.microsoft.com/office/drawing/2014/main" id="{2ED0FF93-ABAD-C3CE-C816-78EBB3777211}"/>
              </a:ext>
            </a:extLst>
          </p:cNvPr>
          <p:cNvSpPr txBox="1"/>
          <p:nvPr/>
        </p:nvSpPr>
        <p:spPr>
          <a:xfrm>
            <a:off x="1695563" y="2047690"/>
            <a:ext cx="5750718"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Dependence on Input Phrasing</a:t>
            </a:r>
          </a:p>
        </p:txBody>
      </p:sp>
      <p:sp>
        <p:nvSpPr>
          <p:cNvPr id="23" name="TextBox 22">
            <a:extLst>
              <a:ext uri="{FF2B5EF4-FFF2-40B4-BE49-F238E27FC236}">
                <a16:creationId xmlns:a16="http://schemas.microsoft.com/office/drawing/2014/main" id="{820876A4-89B4-5B88-450E-EDCB31F69960}"/>
              </a:ext>
            </a:extLst>
          </p:cNvPr>
          <p:cNvSpPr txBox="1"/>
          <p:nvPr/>
        </p:nvSpPr>
        <p:spPr>
          <a:xfrm>
            <a:off x="1455168" y="2618542"/>
            <a:ext cx="6231507"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Hallucinations and Fabrication</a:t>
            </a:r>
          </a:p>
        </p:txBody>
      </p:sp>
      <p:sp>
        <p:nvSpPr>
          <p:cNvPr id="24" name="TextBox 23">
            <a:extLst>
              <a:ext uri="{FF2B5EF4-FFF2-40B4-BE49-F238E27FC236}">
                <a16:creationId xmlns:a16="http://schemas.microsoft.com/office/drawing/2014/main" id="{AE631AB7-0CF8-5674-355E-82A194692080}"/>
              </a:ext>
            </a:extLst>
          </p:cNvPr>
          <p:cNvSpPr txBox="1"/>
          <p:nvPr/>
        </p:nvSpPr>
        <p:spPr>
          <a:xfrm>
            <a:off x="1695563" y="3192563"/>
            <a:ext cx="5750718" cy="507831"/>
          </a:xfrm>
          <a:prstGeom prst="rect">
            <a:avLst/>
          </a:prstGeom>
          <a:noFill/>
        </p:spPr>
        <p:txBody>
          <a:bodyPr wrap="square" rtlCol="0">
            <a:spAutoFit/>
          </a:bodyPr>
          <a:lstStyle/>
          <a:p>
            <a:pPr algn="ctr" defTabSz="685800"/>
            <a:r>
              <a:rPr lang="ru-RU" sz="2700" dirty="0">
                <a:solidFill>
                  <a:prstClr val="black"/>
                </a:solidFill>
                <a:latin typeface="A Love of Thunder" panose="02000503000000020004" pitchFamily="2" charset="0"/>
              </a:rPr>
              <a:t>Ресурсоемкость</a:t>
            </a:r>
            <a:endParaRPr lang="en-US" sz="2700" dirty="0">
              <a:solidFill>
                <a:prstClr val="black"/>
              </a:solidFill>
              <a:latin typeface="A Love of Thunder" panose="02000503000000020004" pitchFamily="2" charset="0"/>
            </a:endParaRPr>
          </a:p>
        </p:txBody>
      </p:sp>
      <p:sp>
        <p:nvSpPr>
          <p:cNvPr id="25" name="TextBox 24">
            <a:extLst>
              <a:ext uri="{FF2B5EF4-FFF2-40B4-BE49-F238E27FC236}">
                <a16:creationId xmlns:a16="http://schemas.microsoft.com/office/drawing/2014/main" id="{F9D62B21-44FF-239B-D065-B6C201F71222}"/>
              </a:ext>
            </a:extLst>
          </p:cNvPr>
          <p:cNvSpPr txBox="1"/>
          <p:nvPr/>
        </p:nvSpPr>
        <p:spPr>
          <a:xfrm>
            <a:off x="1695563" y="3765132"/>
            <a:ext cx="5750718"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Bias in Outputs</a:t>
            </a:r>
          </a:p>
        </p:txBody>
      </p:sp>
      <p:sp>
        <p:nvSpPr>
          <p:cNvPr id="26" name="TextBox 25">
            <a:extLst>
              <a:ext uri="{FF2B5EF4-FFF2-40B4-BE49-F238E27FC236}">
                <a16:creationId xmlns:a16="http://schemas.microsoft.com/office/drawing/2014/main" id="{6FB50E10-3307-B790-4624-D0124C8DCCE3}"/>
              </a:ext>
            </a:extLst>
          </p:cNvPr>
          <p:cNvSpPr txBox="1"/>
          <p:nvPr/>
        </p:nvSpPr>
        <p:spPr>
          <a:xfrm>
            <a:off x="1455168" y="4337701"/>
            <a:ext cx="6231507"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Limited Domain-Specific Expertise</a:t>
            </a:r>
          </a:p>
        </p:txBody>
      </p:sp>
      <p:sp>
        <p:nvSpPr>
          <p:cNvPr id="27" name="TextBox 26">
            <a:extLst>
              <a:ext uri="{FF2B5EF4-FFF2-40B4-BE49-F238E27FC236}">
                <a16:creationId xmlns:a16="http://schemas.microsoft.com/office/drawing/2014/main" id="{A3C63DA2-D765-B38B-BF7B-900340FE2B0A}"/>
              </a:ext>
            </a:extLst>
          </p:cNvPr>
          <p:cNvSpPr txBox="1"/>
          <p:nvPr/>
        </p:nvSpPr>
        <p:spPr>
          <a:xfrm>
            <a:off x="1455168" y="4910269"/>
            <a:ext cx="6231507"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Ethical and Security Concerns</a:t>
            </a:r>
          </a:p>
        </p:txBody>
      </p:sp>
      <p:sp useBgFill="1">
        <p:nvSpPr>
          <p:cNvPr id="29" name="Rectangle 28">
            <a:extLst>
              <a:ext uri="{FF2B5EF4-FFF2-40B4-BE49-F238E27FC236}">
                <a16:creationId xmlns:a16="http://schemas.microsoft.com/office/drawing/2014/main" id="{415012FE-F2D6-180B-E596-87EBAC1DEC8C}"/>
              </a:ext>
            </a:extLst>
          </p:cNvPr>
          <p:cNvSpPr/>
          <p:nvPr/>
        </p:nvSpPr>
        <p:spPr>
          <a:xfrm>
            <a:off x="0" y="3694456"/>
            <a:ext cx="9144000" cy="23062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useBgFill="1">
        <p:nvSpPr>
          <p:cNvPr id="30" name="Rectangle 29">
            <a:extLst>
              <a:ext uri="{FF2B5EF4-FFF2-40B4-BE49-F238E27FC236}">
                <a16:creationId xmlns:a16="http://schemas.microsoft.com/office/drawing/2014/main" id="{86DD58FE-CDDF-C655-226D-6D7B2F90FA34}"/>
              </a:ext>
            </a:extLst>
          </p:cNvPr>
          <p:cNvSpPr/>
          <p:nvPr/>
        </p:nvSpPr>
        <p:spPr>
          <a:xfrm>
            <a:off x="0" y="850894"/>
            <a:ext cx="9144000" cy="23062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 name="TextBox 6">
            <a:extLst>
              <a:ext uri="{FF2B5EF4-FFF2-40B4-BE49-F238E27FC236}">
                <a16:creationId xmlns:a16="http://schemas.microsoft.com/office/drawing/2014/main" id="{1FF0C1B2-F08D-4214-13CB-2EDE3204C748}"/>
              </a:ext>
            </a:extLst>
          </p:cNvPr>
          <p:cNvSpPr txBox="1"/>
          <p:nvPr/>
        </p:nvSpPr>
        <p:spPr>
          <a:xfrm>
            <a:off x="1015760" y="1265450"/>
            <a:ext cx="7110323" cy="507831"/>
          </a:xfrm>
          <a:prstGeom prst="rect">
            <a:avLst/>
          </a:prstGeom>
          <a:noFill/>
        </p:spPr>
        <p:txBody>
          <a:bodyPr wrap="square">
            <a:spAutoFit/>
          </a:bodyPr>
          <a:lstStyle/>
          <a:p>
            <a:pPr algn="ctr" defTabSz="685800"/>
            <a:r>
              <a:rPr lang="ru-RU" sz="2700" dirty="0">
                <a:solidFill>
                  <a:prstClr val="black"/>
                </a:solidFill>
                <a:latin typeface="Raleway SemiBold" panose="020B0703030101060003" pitchFamily="34" charset="0"/>
              </a:rPr>
              <a:t>Что </a:t>
            </a:r>
            <a:r>
              <a:rPr lang="en-US" sz="2700" dirty="0">
                <a:solidFill>
                  <a:prstClr val="black"/>
                </a:solidFill>
                <a:latin typeface="Raleway SemiBold" panose="020B0703030101060003" pitchFamily="34" charset="0"/>
              </a:rPr>
              <a:t>LLMs </a:t>
            </a:r>
            <a:r>
              <a:rPr lang="ru-RU" sz="2700" dirty="0">
                <a:solidFill>
                  <a:prstClr val="black"/>
                </a:solidFill>
                <a:latin typeface="Raleway SemiBold" panose="020B0703030101060003" pitchFamily="34" charset="0"/>
              </a:rPr>
              <a:t>не могут</a:t>
            </a:r>
            <a:r>
              <a:rPr lang="en-US" sz="2700" dirty="0">
                <a:solidFill>
                  <a:prstClr val="black"/>
                </a:solidFill>
                <a:latin typeface="Raleway SemiBold" panose="020B0703030101060003" pitchFamily="34" charset="0"/>
              </a:rPr>
              <a:t>?</a:t>
            </a:r>
          </a:p>
        </p:txBody>
      </p:sp>
      <p:sp>
        <p:nvSpPr>
          <p:cNvPr id="2" name="TextBox 1">
            <a:extLst>
              <a:ext uri="{FF2B5EF4-FFF2-40B4-BE49-F238E27FC236}">
                <a16:creationId xmlns:a16="http://schemas.microsoft.com/office/drawing/2014/main" id="{E5AAF569-B7A7-10A5-2F07-1F8468EE7C62}"/>
              </a:ext>
            </a:extLst>
          </p:cNvPr>
          <p:cNvSpPr txBox="1"/>
          <p:nvPr/>
        </p:nvSpPr>
        <p:spPr>
          <a:xfrm>
            <a:off x="1112807" y="4429181"/>
            <a:ext cx="6916229" cy="323165"/>
          </a:xfrm>
          <a:prstGeom prst="rect">
            <a:avLst/>
          </a:prstGeom>
          <a:noFill/>
        </p:spPr>
        <p:txBody>
          <a:bodyPr wrap="square" rtlCol="0">
            <a:spAutoFit/>
          </a:bodyPr>
          <a:lstStyle/>
          <a:p>
            <a:pPr algn="ctr" defTabSz="685800"/>
            <a:r>
              <a:rPr lang="en-US" sz="1500" dirty="0">
                <a:solidFill>
                  <a:prstClr val="white">
                    <a:lumMod val="50000"/>
                  </a:prstClr>
                </a:solidFill>
                <a:latin typeface="Calibri" panose="020F0502020204030204"/>
              </a:rPr>
              <a:t> </a:t>
            </a:r>
            <a:r>
              <a:rPr lang="ru" sz="1500" dirty="0">
                <a:solidFill>
                  <a:prstClr val="white">
                    <a:lumMod val="50000"/>
                  </a:prstClr>
                </a:solidFill>
                <a:latin typeface="Calibri" panose="020F0502020204030204"/>
              </a:rPr>
              <a:t>Для обучения и вывода LLM требуются </a:t>
            </a:r>
            <a:r>
              <a:rPr lang="ru" sz="1500" b="1" dirty="0">
                <a:solidFill>
                  <a:prstClr val="black">
                    <a:lumMod val="95000"/>
                    <a:lumOff val="5000"/>
                  </a:prstClr>
                </a:solidFill>
                <a:latin typeface="Calibri" panose="020F0502020204030204"/>
              </a:rPr>
              <a:t>огромные вычислительные ресурсы.</a:t>
            </a:r>
            <a:endParaRPr lang="en-US" sz="1500" dirty="0">
              <a:solidFill>
                <a:prstClr val="white">
                  <a:lumMod val="50000"/>
                </a:prstClr>
              </a:solidFill>
              <a:latin typeface="Calibri" panose="020F0502020204030204"/>
            </a:endParaRPr>
          </a:p>
        </p:txBody>
      </p:sp>
    </p:spTree>
    <p:extLst>
      <p:ext uri="{BB962C8B-B14F-4D97-AF65-F5344CB8AC3E}">
        <p14:creationId xmlns:p14="http://schemas.microsoft.com/office/powerpoint/2010/main" val="29977878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A58C4-BDED-5A98-3F70-48BA429967B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F8EA3DE-7729-DB69-D4D5-EC91AE5FDD51}"/>
              </a:ext>
            </a:extLst>
          </p:cNvPr>
          <p:cNvSpPr txBox="1"/>
          <p:nvPr/>
        </p:nvSpPr>
        <p:spPr>
          <a:xfrm>
            <a:off x="1695563" y="1483539"/>
            <a:ext cx="5750718"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Lack of True Understanding</a:t>
            </a:r>
          </a:p>
        </p:txBody>
      </p:sp>
      <p:sp>
        <p:nvSpPr>
          <p:cNvPr id="18" name="Half Frame 17">
            <a:extLst>
              <a:ext uri="{FF2B5EF4-FFF2-40B4-BE49-F238E27FC236}">
                <a16:creationId xmlns:a16="http://schemas.microsoft.com/office/drawing/2014/main" id="{373F00BC-392F-4CC3-BE6B-3844E9C7828B}"/>
              </a:ext>
            </a:extLst>
          </p:cNvPr>
          <p:cNvSpPr/>
          <p:nvPr/>
        </p:nvSpPr>
        <p:spPr>
          <a:xfrm rot="5400000">
            <a:off x="5912538" y="3163543"/>
            <a:ext cx="160087" cy="160087"/>
          </a:xfrm>
          <a:prstGeom prst="halfFrame">
            <a:avLst>
              <a:gd name="adj1" fmla="val 14912"/>
              <a:gd name="adj2" fmla="val 1364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19" name="Half Frame 18">
            <a:extLst>
              <a:ext uri="{FF2B5EF4-FFF2-40B4-BE49-F238E27FC236}">
                <a16:creationId xmlns:a16="http://schemas.microsoft.com/office/drawing/2014/main" id="{B88593BC-EE24-3ED8-E0A7-4809377C52E6}"/>
              </a:ext>
            </a:extLst>
          </p:cNvPr>
          <p:cNvSpPr/>
          <p:nvPr/>
        </p:nvSpPr>
        <p:spPr>
          <a:xfrm rot="16200000">
            <a:off x="3071377" y="3534372"/>
            <a:ext cx="160087" cy="160087"/>
          </a:xfrm>
          <a:prstGeom prst="halfFrame">
            <a:avLst>
              <a:gd name="adj1" fmla="val 14912"/>
              <a:gd name="adj2" fmla="val 1364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20" name="Half Frame 19">
            <a:extLst>
              <a:ext uri="{FF2B5EF4-FFF2-40B4-BE49-F238E27FC236}">
                <a16:creationId xmlns:a16="http://schemas.microsoft.com/office/drawing/2014/main" id="{16A348F8-DE15-ADE3-6F94-5757119827E4}"/>
              </a:ext>
            </a:extLst>
          </p:cNvPr>
          <p:cNvSpPr/>
          <p:nvPr/>
        </p:nvSpPr>
        <p:spPr>
          <a:xfrm>
            <a:off x="3071376" y="3163543"/>
            <a:ext cx="160087" cy="160087"/>
          </a:xfrm>
          <a:prstGeom prst="halfFrame">
            <a:avLst>
              <a:gd name="adj1" fmla="val 14912"/>
              <a:gd name="adj2" fmla="val 1364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21" name="Half Frame 20">
            <a:extLst>
              <a:ext uri="{FF2B5EF4-FFF2-40B4-BE49-F238E27FC236}">
                <a16:creationId xmlns:a16="http://schemas.microsoft.com/office/drawing/2014/main" id="{E0BB152A-C7DA-E348-769C-CECB79944076}"/>
              </a:ext>
            </a:extLst>
          </p:cNvPr>
          <p:cNvSpPr/>
          <p:nvPr/>
        </p:nvSpPr>
        <p:spPr>
          <a:xfrm rot="10800000">
            <a:off x="5912538" y="3534371"/>
            <a:ext cx="160087" cy="160087"/>
          </a:xfrm>
          <a:prstGeom prst="halfFrame">
            <a:avLst>
              <a:gd name="adj1" fmla="val 14912"/>
              <a:gd name="adj2" fmla="val 1364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22" name="TextBox 21">
            <a:extLst>
              <a:ext uri="{FF2B5EF4-FFF2-40B4-BE49-F238E27FC236}">
                <a16:creationId xmlns:a16="http://schemas.microsoft.com/office/drawing/2014/main" id="{180412E4-0001-5BAD-79D7-A8EDABB472CB}"/>
              </a:ext>
            </a:extLst>
          </p:cNvPr>
          <p:cNvSpPr txBox="1"/>
          <p:nvPr/>
        </p:nvSpPr>
        <p:spPr>
          <a:xfrm>
            <a:off x="1695563" y="2047690"/>
            <a:ext cx="5750718"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Dependence on Input Phrasing</a:t>
            </a:r>
          </a:p>
        </p:txBody>
      </p:sp>
      <p:sp>
        <p:nvSpPr>
          <p:cNvPr id="23" name="TextBox 22">
            <a:extLst>
              <a:ext uri="{FF2B5EF4-FFF2-40B4-BE49-F238E27FC236}">
                <a16:creationId xmlns:a16="http://schemas.microsoft.com/office/drawing/2014/main" id="{8AF0D60F-2DB0-EDB3-2E2B-4A59B4479DEE}"/>
              </a:ext>
            </a:extLst>
          </p:cNvPr>
          <p:cNvSpPr txBox="1"/>
          <p:nvPr/>
        </p:nvSpPr>
        <p:spPr>
          <a:xfrm>
            <a:off x="1455168" y="2038777"/>
            <a:ext cx="6231507"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Hallucinations and Fabrication</a:t>
            </a:r>
          </a:p>
        </p:txBody>
      </p:sp>
      <p:sp>
        <p:nvSpPr>
          <p:cNvPr id="24" name="TextBox 23">
            <a:extLst>
              <a:ext uri="{FF2B5EF4-FFF2-40B4-BE49-F238E27FC236}">
                <a16:creationId xmlns:a16="http://schemas.microsoft.com/office/drawing/2014/main" id="{1ADAE049-0A80-A1F6-0F71-AE169357803A}"/>
              </a:ext>
            </a:extLst>
          </p:cNvPr>
          <p:cNvSpPr txBox="1"/>
          <p:nvPr/>
        </p:nvSpPr>
        <p:spPr>
          <a:xfrm>
            <a:off x="1695563" y="2612798"/>
            <a:ext cx="5750718"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Resource Intensive</a:t>
            </a:r>
          </a:p>
        </p:txBody>
      </p:sp>
      <p:sp>
        <p:nvSpPr>
          <p:cNvPr id="25" name="TextBox 24">
            <a:extLst>
              <a:ext uri="{FF2B5EF4-FFF2-40B4-BE49-F238E27FC236}">
                <a16:creationId xmlns:a16="http://schemas.microsoft.com/office/drawing/2014/main" id="{57172080-D13B-AA77-518B-4C64D0C13F1D}"/>
              </a:ext>
            </a:extLst>
          </p:cNvPr>
          <p:cNvSpPr txBox="1"/>
          <p:nvPr/>
        </p:nvSpPr>
        <p:spPr>
          <a:xfrm>
            <a:off x="1695563" y="3185367"/>
            <a:ext cx="5750718" cy="400110"/>
          </a:xfrm>
          <a:prstGeom prst="rect">
            <a:avLst/>
          </a:prstGeom>
          <a:noFill/>
        </p:spPr>
        <p:txBody>
          <a:bodyPr wrap="square" rtlCol="0">
            <a:spAutoFit/>
          </a:bodyPr>
          <a:lstStyle/>
          <a:p>
            <a:pPr algn="ctr"/>
            <a:r>
              <a:rPr lang="ru" sz="2000" dirty="0">
                <a:latin typeface="A Love of Thunder" panose="02000503000000020004" pitchFamily="2" charset="0"/>
              </a:rPr>
              <a:t>Смещение в результатах</a:t>
            </a:r>
          </a:p>
        </p:txBody>
      </p:sp>
      <p:sp>
        <p:nvSpPr>
          <p:cNvPr id="26" name="TextBox 25">
            <a:extLst>
              <a:ext uri="{FF2B5EF4-FFF2-40B4-BE49-F238E27FC236}">
                <a16:creationId xmlns:a16="http://schemas.microsoft.com/office/drawing/2014/main" id="{7AC070E6-ED58-A3A8-D761-009195DD2992}"/>
              </a:ext>
            </a:extLst>
          </p:cNvPr>
          <p:cNvSpPr txBox="1"/>
          <p:nvPr/>
        </p:nvSpPr>
        <p:spPr>
          <a:xfrm>
            <a:off x="1455168" y="3757936"/>
            <a:ext cx="6231507"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Limited Domain-Specific Expertise</a:t>
            </a:r>
          </a:p>
        </p:txBody>
      </p:sp>
      <p:sp>
        <p:nvSpPr>
          <p:cNvPr id="27" name="TextBox 26">
            <a:extLst>
              <a:ext uri="{FF2B5EF4-FFF2-40B4-BE49-F238E27FC236}">
                <a16:creationId xmlns:a16="http://schemas.microsoft.com/office/drawing/2014/main" id="{AE08DA2E-360E-5913-E432-A221A5347A30}"/>
              </a:ext>
            </a:extLst>
          </p:cNvPr>
          <p:cNvSpPr txBox="1"/>
          <p:nvPr/>
        </p:nvSpPr>
        <p:spPr>
          <a:xfrm>
            <a:off x="1455168" y="4330504"/>
            <a:ext cx="6231507"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Ethical and Security Concerns</a:t>
            </a:r>
          </a:p>
        </p:txBody>
      </p:sp>
      <p:sp useBgFill="1">
        <p:nvSpPr>
          <p:cNvPr id="29" name="Rectangle 28">
            <a:extLst>
              <a:ext uri="{FF2B5EF4-FFF2-40B4-BE49-F238E27FC236}">
                <a16:creationId xmlns:a16="http://schemas.microsoft.com/office/drawing/2014/main" id="{95F13D39-FF02-F978-69C1-5F6FDC2233CC}"/>
              </a:ext>
            </a:extLst>
          </p:cNvPr>
          <p:cNvSpPr/>
          <p:nvPr/>
        </p:nvSpPr>
        <p:spPr>
          <a:xfrm>
            <a:off x="0" y="3694456"/>
            <a:ext cx="9144000" cy="23062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useBgFill="1">
        <p:nvSpPr>
          <p:cNvPr id="30" name="Rectangle 29">
            <a:extLst>
              <a:ext uri="{FF2B5EF4-FFF2-40B4-BE49-F238E27FC236}">
                <a16:creationId xmlns:a16="http://schemas.microsoft.com/office/drawing/2014/main" id="{388DA8DB-1C12-AF90-2154-D3E6A50CEB8C}"/>
              </a:ext>
            </a:extLst>
          </p:cNvPr>
          <p:cNvSpPr>
            <a:spLocks noChangeAspect="1"/>
          </p:cNvSpPr>
          <p:nvPr/>
        </p:nvSpPr>
        <p:spPr>
          <a:xfrm>
            <a:off x="0" y="850894"/>
            <a:ext cx="9144000" cy="23062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 name="TextBox 6">
            <a:extLst>
              <a:ext uri="{FF2B5EF4-FFF2-40B4-BE49-F238E27FC236}">
                <a16:creationId xmlns:a16="http://schemas.microsoft.com/office/drawing/2014/main" id="{728746C0-5874-E180-E519-4E598F3BA4CC}"/>
              </a:ext>
            </a:extLst>
          </p:cNvPr>
          <p:cNvSpPr txBox="1"/>
          <p:nvPr/>
        </p:nvSpPr>
        <p:spPr>
          <a:xfrm>
            <a:off x="1015760" y="1265450"/>
            <a:ext cx="7110323" cy="507831"/>
          </a:xfrm>
          <a:prstGeom prst="rect">
            <a:avLst/>
          </a:prstGeom>
          <a:noFill/>
        </p:spPr>
        <p:txBody>
          <a:bodyPr wrap="square">
            <a:spAutoFit/>
          </a:bodyPr>
          <a:lstStyle/>
          <a:p>
            <a:pPr algn="ctr" defTabSz="685800"/>
            <a:r>
              <a:rPr lang="ru-RU" sz="2700" dirty="0">
                <a:solidFill>
                  <a:prstClr val="black"/>
                </a:solidFill>
                <a:latin typeface="Raleway SemiBold" panose="020B0703030101060003" pitchFamily="34" charset="0"/>
              </a:rPr>
              <a:t>Что </a:t>
            </a:r>
            <a:r>
              <a:rPr lang="en-US" sz="2700" dirty="0">
                <a:solidFill>
                  <a:prstClr val="black"/>
                </a:solidFill>
                <a:latin typeface="Raleway SemiBold" panose="020B0703030101060003" pitchFamily="34" charset="0"/>
              </a:rPr>
              <a:t>LLMs </a:t>
            </a:r>
            <a:r>
              <a:rPr lang="ru-RU" sz="2700" dirty="0">
                <a:solidFill>
                  <a:prstClr val="black"/>
                </a:solidFill>
                <a:latin typeface="Raleway SemiBold" panose="020B0703030101060003" pitchFamily="34" charset="0"/>
              </a:rPr>
              <a:t>не могут</a:t>
            </a:r>
            <a:r>
              <a:rPr lang="en-US" sz="2700" dirty="0">
                <a:solidFill>
                  <a:prstClr val="black"/>
                </a:solidFill>
                <a:latin typeface="Raleway SemiBold" panose="020B0703030101060003" pitchFamily="34" charset="0"/>
              </a:rPr>
              <a:t>?</a:t>
            </a:r>
          </a:p>
        </p:txBody>
      </p:sp>
      <p:sp>
        <p:nvSpPr>
          <p:cNvPr id="2" name="TextBox 1">
            <a:extLst>
              <a:ext uri="{FF2B5EF4-FFF2-40B4-BE49-F238E27FC236}">
                <a16:creationId xmlns:a16="http://schemas.microsoft.com/office/drawing/2014/main" id="{6B8DE352-18DA-0C7C-3596-FBB0277D44E4}"/>
              </a:ext>
            </a:extLst>
          </p:cNvPr>
          <p:cNvSpPr txBox="1"/>
          <p:nvPr/>
        </p:nvSpPr>
        <p:spPr>
          <a:xfrm>
            <a:off x="1112807" y="4429180"/>
            <a:ext cx="6916229" cy="584775"/>
          </a:xfrm>
          <a:prstGeom prst="rect">
            <a:avLst/>
          </a:prstGeom>
          <a:noFill/>
        </p:spPr>
        <p:txBody>
          <a:bodyPr wrap="square" rtlCol="0">
            <a:spAutoFit/>
          </a:bodyPr>
          <a:lstStyle/>
          <a:p>
            <a:pPr algn="ctr"/>
            <a:r>
              <a:rPr lang="ru" sz="1600" dirty="0">
                <a:solidFill>
                  <a:schemeClr val="bg1">
                    <a:lumMod val="50000"/>
                  </a:schemeClr>
                </a:solidFill>
              </a:rPr>
              <a:t>LLM </a:t>
            </a:r>
            <a:r>
              <a:rPr lang="ru" sz="1600" b="1" dirty="0">
                <a:solidFill>
                  <a:schemeClr val="tx1">
                    <a:lumMod val="95000"/>
                    <a:lumOff val="5000"/>
                  </a:schemeClr>
                </a:solidFill>
              </a:rPr>
              <a:t>наследуют предубеждения, </a:t>
            </a:r>
            <a:r>
              <a:rPr lang="ru" sz="1600" dirty="0">
                <a:solidFill>
                  <a:schemeClr val="bg1">
                    <a:lumMod val="50000"/>
                  </a:schemeClr>
                </a:solidFill>
              </a:rPr>
              <a:t>присутствующие в их </a:t>
            </a:r>
            <a:r>
              <a:rPr lang="ru" sz="1600" b="1" dirty="0">
                <a:solidFill>
                  <a:schemeClr val="tx1">
                    <a:lumMod val="95000"/>
                    <a:lumOff val="5000"/>
                  </a:schemeClr>
                </a:solidFill>
              </a:rPr>
              <a:t>обучающих данных </a:t>
            </a:r>
            <a:r>
              <a:rPr lang="ru" sz="1600" dirty="0">
                <a:solidFill>
                  <a:schemeClr val="bg1">
                    <a:lumMod val="50000"/>
                  </a:schemeClr>
                </a:solidFill>
              </a:rPr>
              <a:t>,</a:t>
            </a:r>
          </a:p>
          <a:p>
            <a:pPr algn="ctr"/>
            <a:r>
              <a:rPr lang="ru" sz="1600" dirty="0">
                <a:solidFill>
                  <a:schemeClr val="bg1">
                    <a:lumMod val="50000"/>
                  </a:schemeClr>
                </a:solidFill>
              </a:rPr>
              <a:t>что может привести к несправедливым или </a:t>
            </a:r>
            <a:r>
              <a:rPr lang="ru" sz="1600" b="1" dirty="0">
                <a:solidFill>
                  <a:schemeClr val="tx1">
                    <a:lumMod val="95000"/>
                    <a:lumOff val="5000"/>
                  </a:schemeClr>
                </a:solidFill>
              </a:rPr>
              <a:t>ненадлежащим результатам</a:t>
            </a:r>
            <a:r>
              <a:rPr lang="en-US" sz="1500" dirty="0">
                <a:solidFill>
                  <a:prstClr val="white">
                    <a:lumMod val="50000"/>
                  </a:prstClr>
                </a:solidFill>
                <a:latin typeface="Calibri" panose="020F0502020204030204"/>
              </a:rPr>
              <a:t>.</a:t>
            </a:r>
          </a:p>
        </p:txBody>
      </p:sp>
    </p:spTree>
    <p:extLst>
      <p:ext uri="{BB962C8B-B14F-4D97-AF65-F5344CB8AC3E}">
        <p14:creationId xmlns:p14="http://schemas.microsoft.com/office/powerpoint/2010/main" val="174010130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DB971-3D28-B66F-A222-043AB92C2B2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034CD38-DB4E-E53B-E72B-2F90E73BED6B}"/>
              </a:ext>
            </a:extLst>
          </p:cNvPr>
          <p:cNvSpPr txBox="1"/>
          <p:nvPr/>
        </p:nvSpPr>
        <p:spPr>
          <a:xfrm>
            <a:off x="1695563" y="1483539"/>
            <a:ext cx="5750718"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Lack of True Understanding</a:t>
            </a:r>
          </a:p>
        </p:txBody>
      </p:sp>
      <p:sp>
        <p:nvSpPr>
          <p:cNvPr id="18" name="Half Frame 17">
            <a:extLst>
              <a:ext uri="{FF2B5EF4-FFF2-40B4-BE49-F238E27FC236}">
                <a16:creationId xmlns:a16="http://schemas.microsoft.com/office/drawing/2014/main" id="{169087A4-7551-1727-51A3-61C23D10883B}"/>
              </a:ext>
            </a:extLst>
          </p:cNvPr>
          <p:cNvSpPr/>
          <p:nvPr/>
        </p:nvSpPr>
        <p:spPr>
          <a:xfrm rot="5400000">
            <a:off x="7606632" y="3163543"/>
            <a:ext cx="160087" cy="160087"/>
          </a:xfrm>
          <a:prstGeom prst="halfFrame">
            <a:avLst>
              <a:gd name="adj1" fmla="val 14912"/>
              <a:gd name="adj2" fmla="val 1364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19" name="Half Frame 18">
            <a:extLst>
              <a:ext uri="{FF2B5EF4-FFF2-40B4-BE49-F238E27FC236}">
                <a16:creationId xmlns:a16="http://schemas.microsoft.com/office/drawing/2014/main" id="{74814594-C296-9D48-6684-D3080E0D4858}"/>
              </a:ext>
            </a:extLst>
          </p:cNvPr>
          <p:cNvSpPr/>
          <p:nvPr/>
        </p:nvSpPr>
        <p:spPr>
          <a:xfrm rot="16200000">
            <a:off x="1455169" y="3534372"/>
            <a:ext cx="160087" cy="160087"/>
          </a:xfrm>
          <a:prstGeom prst="halfFrame">
            <a:avLst>
              <a:gd name="adj1" fmla="val 14912"/>
              <a:gd name="adj2" fmla="val 1364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20" name="Half Frame 19">
            <a:extLst>
              <a:ext uri="{FF2B5EF4-FFF2-40B4-BE49-F238E27FC236}">
                <a16:creationId xmlns:a16="http://schemas.microsoft.com/office/drawing/2014/main" id="{58A477BC-E633-288C-A7AA-10A32FFCB00D}"/>
              </a:ext>
            </a:extLst>
          </p:cNvPr>
          <p:cNvSpPr/>
          <p:nvPr/>
        </p:nvSpPr>
        <p:spPr>
          <a:xfrm>
            <a:off x="1455168" y="3163543"/>
            <a:ext cx="160087" cy="160087"/>
          </a:xfrm>
          <a:prstGeom prst="halfFrame">
            <a:avLst>
              <a:gd name="adj1" fmla="val 14912"/>
              <a:gd name="adj2" fmla="val 1364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21" name="Half Frame 20">
            <a:extLst>
              <a:ext uri="{FF2B5EF4-FFF2-40B4-BE49-F238E27FC236}">
                <a16:creationId xmlns:a16="http://schemas.microsoft.com/office/drawing/2014/main" id="{97D8661E-9654-2B76-8422-3C1E6B00C052}"/>
              </a:ext>
            </a:extLst>
          </p:cNvPr>
          <p:cNvSpPr/>
          <p:nvPr/>
        </p:nvSpPr>
        <p:spPr>
          <a:xfrm rot="10800000">
            <a:off x="7606632" y="3534371"/>
            <a:ext cx="160087" cy="160087"/>
          </a:xfrm>
          <a:prstGeom prst="halfFrame">
            <a:avLst>
              <a:gd name="adj1" fmla="val 14912"/>
              <a:gd name="adj2" fmla="val 1364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22" name="TextBox 21">
            <a:extLst>
              <a:ext uri="{FF2B5EF4-FFF2-40B4-BE49-F238E27FC236}">
                <a16:creationId xmlns:a16="http://schemas.microsoft.com/office/drawing/2014/main" id="{54C24F39-9539-972F-95C3-161976472A7B}"/>
              </a:ext>
            </a:extLst>
          </p:cNvPr>
          <p:cNvSpPr txBox="1"/>
          <p:nvPr/>
        </p:nvSpPr>
        <p:spPr>
          <a:xfrm>
            <a:off x="1695563" y="2047690"/>
            <a:ext cx="5750718"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Dependence on Input Phrasing</a:t>
            </a:r>
          </a:p>
        </p:txBody>
      </p:sp>
      <p:sp>
        <p:nvSpPr>
          <p:cNvPr id="23" name="TextBox 22">
            <a:extLst>
              <a:ext uri="{FF2B5EF4-FFF2-40B4-BE49-F238E27FC236}">
                <a16:creationId xmlns:a16="http://schemas.microsoft.com/office/drawing/2014/main" id="{6843C344-ACEF-3F52-B976-AFF8B23444D6}"/>
              </a:ext>
            </a:extLst>
          </p:cNvPr>
          <p:cNvSpPr txBox="1"/>
          <p:nvPr/>
        </p:nvSpPr>
        <p:spPr>
          <a:xfrm>
            <a:off x="1455168" y="2038777"/>
            <a:ext cx="6231507"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Hallucinations and Fabrication</a:t>
            </a:r>
          </a:p>
        </p:txBody>
      </p:sp>
      <p:sp>
        <p:nvSpPr>
          <p:cNvPr id="24" name="TextBox 23">
            <a:extLst>
              <a:ext uri="{FF2B5EF4-FFF2-40B4-BE49-F238E27FC236}">
                <a16:creationId xmlns:a16="http://schemas.microsoft.com/office/drawing/2014/main" id="{814867D8-3555-EDFD-CE0F-4CCBDC808017}"/>
              </a:ext>
            </a:extLst>
          </p:cNvPr>
          <p:cNvSpPr txBox="1"/>
          <p:nvPr/>
        </p:nvSpPr>
        <p:spPr>
          <a:xfrm>
            <a:off x="1695563" y="2039887"/>
            <a:ext cx="5750718"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Resource Intensive</a:t>
            </a:r>
          </a:p>
        </p:txBody>
      </p:sp>
      <p:sp>
        <p:nvSpPr>
          <p:cNvPr id="25" name="TextBox 24">
            <a:extLst>
              <a:ext uri="{FF2B5EF4-FFF2-40B4-BE49-F238E27FC236}">
                <a16:creationId xmlns:a16="http://schemas.microsoft.com/office/drawing/2014/main" id="{AC17E245-C318-20E4-32C9-A739AF5F7832}"/>
              </a:ext>
            </a:extLst>
          </p:cNvPr>
          <p:cNvSpPr txBox="1"/>
          <p:nvPr/>
        </p:nvSpPr>
        <p:spPr>
          <a:xfrm>
            <a:off x="1695563" y="2612455"/>
            <a:ext cx="5750718"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Bias in Outputs</a:t>
            </a:r>
          </a:p>
        </p:txBody>
      </p:sp>
      <p:sp>
        <p:nvSpPr>
          <p:cNvPr id="26" name="TextBox 25">
            <a:extLst>
              <a:ext uri="{FF2B5EF4-FFF2-40B4-BE49-F238E27FC236}">
                <a16:creationId xmlns:a16="http://schemas.microsoft.com/office/drawing/2014/main" id="{B136659C-2DBC-3EAE-172C-7BAD59B596C2}"/>
              </a:ext>
            </a:extLst>
          </p:cNvPr>
          <p:cNvSpPr txBox="1"/>
          <p:nvPr/>
        </p:nvSpPr>
        <p:spPr>
          <a:xfrm>
            <a:off x="1455168" y="3185024"/>
            <a:ext cx="6231507" cy="400110"/>
          </a:xfrm>
          <a:prstGeom prst="rect">
            <a:avLst/>
          </a:prstGeom>
          <a:noFill/>
        </p:spPr>
        <p:txBody>
          <a:bodyPr wrap="square" rtlCol="0">
            <a:spAutoFit/>
          </a:bodyPr>
          <a:lstStyle/>
          <a:p>
            <a:pPr algn="ctr"/>
            <a:r>
              <a:rPr lang="ru" sz="2000" dirty="0">
                <a:latin typeface="A Love of Thunder" panose="02000503000000020004" pitchFamily="2" charset="0"/>
              </a:rPr>
              <a:t>Ограниченная экспертиза в конкретно</a:t>
            </a:r>
            <a:r>
              <a:rPr lang="ru-RU" sz="2000" dirty="0">
                <a:latin typeface="A Love of Thunder" panose="02000503000000020004" pitchFamily="2" charset="0"/>
              </a:rPr>
              <a:t>й</a:t>
            </a:r>
            <a:r>
              <a:rPr lang="ru" sz="2000" dirty="0">
                <a:latin typeface="A Love of Thunder" panose="02000503000000020004" pitchFamily="2" charset="0"/>
              </a:rPr>
              <a:t> области</a:t>
            </a:r>
          </a:p>
        </p:txBody>
      </p:sp>
      <p:sp>
        <p:nvSpPr>
          <p:cNvPr id="27" name="TextBox 26">
            <a:extLst>
              <a:ext uri="{FF2B5EF4-FFF2-40B4-BE49-F238E27FC236}">
                <a16:creationId xmlns:a16="http://schemas.microsoft.com/office/drawing/2014/main" id="{3FF50AAA-DAF3-3E6E-3720-D2816BEC4D51}"/>
              </a:ext>
            </a:extLst>
          </p:cNvPr>
          <p:cNvSpPr txBox="1"/>
          <p:nvPr/>
        </p:nvSpPr>
        <p:spPr>
          <a:xfrm>
            <a:off x="1455168" y="3757593"/>
            <a:ext cx="6231507" cy="507831"/>
          </a:xfrm>
          <a:prstGeom prst="rect">
            <a:avLst/>
          </a:prstGeom>
          <a:noFill/>
        </p:spPr>
        <p:txBody>
          <a:bodyPr wrap="square" rtlCol="0">
            <a:spAutoFit/>
          </a:bodyPr>
          <a:lstStyle/>
          <a:p>
            <a:pPr algn="ctr" defTabSz="685800"/>
            <a:r>
              <a:rPr lang="en-US" sz="2700" dirty="0">
                <a:solidFill>
                  <a:prstClr val="black"/>
                </a:solidFill>
                <a:latin typeface="A Love of Thunder" panose="02000503000000020004" pitchFamily="2" charset="0"/>
              </a:rPr>
              <a:t>Ethical and Security Concerns</a:t>
            </a:r>
          </a:p>
        </p:txBody>
      </p:sp>
      <p:sp useBgFill="1">
        <p:nvSpPr>
          <p:cNvPr id="29" name="Rectangle 28">
            <a:extLst>
              <a:ext uri="{FF2B5EF4-FFF2-40B4-BE49-F238E27FC236}">
                <a16:creationId xmlns:a16="http://schemas.microsoft.com/office/drawing/2014/main" id="{A240CC4E-546B-5A16-654E-81A755F5E2C2}"/>
              </a:ext>
            </a:extLst>
          </p:cNvPr>
          <p:cNvSpPr/>
          <p:nvPr/>
        </p:nvSpPr>
        <p:spPr>
          <a:xfrm>
            <a:off x="0" y="3694456"/>
            <a:ext cx="9144000" cy="23062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useBgFill="1">
        <p:nvSpPr>
          <p:cNvPr id="30" name="Rectangle 29">
            <a:extLst>
              <a:ext uri="{FF2B5EF4-FFF2-40B4-BE49-F238E27FC236}">
                <a16:creationId xmlns:a16="http://schemas.microsoft.com/office/drawing/2014/main" id="{CDE7EF14-A98A-30DE-ADC7-69F6320691EC}"/>
              </a:ext>
            </a:extLst>
          </p:cNvPr>
          <p:cNvSpPr/>
          <p:nvPr/>
        </p:nvSpPr>
        <p:spPr>
          <a:xfrm>
            <a:off x="0" y="850894"/>
            <a:ext cx="9144000" cy="23062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 name="TextBox 6">
            <a:extLst>
              <a:ext uri="{FF2B5EF4-FFF2-40B4-BE49-F238E27FC236}">
                <a16:creationId xmlns:a16="http://schemas.microsoft.com/office/drawing/2014/main" id="{C0ECF01B-F14A-1CE0-5748-510AA11D5F0F}"/>
              </a:ext>
            </a:extLst>
          </p:cNvPr>
          <p:cNvSpPr txBox="1"/>
          <p:nvPr/>
        </p:nvSpPr>
        <p:spPr>
          <a:xfrm>
            <a:off x="1015760" y="1265450"/>
            <a:ext cx="7110323" cy="507831"/>
          </a:xfrm>
          <a:prstGeom prst="rect">
            <a:avLst/>
          </a:prstGeom>
          <a:noFill/>
        </p:spPr>
        <p:txBody>
          <a:bodyPr wrap="square">
            <a:spAutoFit/>
          </a:bodyPr>
          <a:lstStyle/>
          <a:p>
            <a:pPr algn="ctr" defTabSz="685800"/>
            <a:r>
              <a:rPr lang="ru-RU" sz="2700" dirty="0">
                <a:solidFill>
                  <a:prstClr val="black"/>
                </a:solidFill>
                <a:latin typeface="Raleway SemiBold" panose="020B0703030101060003" pitchFamily="34" charset="0"/>
              </a:rPr>
              <a:t>Что </a:t>
            </a:r>
            <a:r>
              <a:rPr lang="en-US" sz="2700" dirty="0">
                <a:solidFill>
                  <a:prstClr val="black"/>
                </a:solidFill>
                <a:latin typeface="Raleway SemiBold" panose="020B0703030101060003" pitchFamily="34" charset="0"/>
              </a:rPr>
              <a:t>LLMs </a:t>
            </a:r>
            <a:r>
              <a:rPr lang="ru-RU" sz="2700" dirty="0">
                <a:solidFill>
                  <a:prstClr val="black"/>
                </a:solidFill>
                <a:latin typeface="Raleway SemiBold" panose="020B0703030101060003" pitchFamily="34" charset="0"/>
              </a:rPr>
              <a:t>не могут</a:t>
            </a:r>
            <a:r>
              <a:rPr lang="en-US" sz="2700" dirty="0">
                <a:solidFill>
                  <a:prstClr val="black"/>
                </a:solidFill>
                <a:latin typeface="Raleway SemiBold" panose="020B0703030101060003" pitchFamily="34" charset="0"/>
              </a:rPr>
              <a:t>?</a:t>
            </a:r>
          </a:p>
        </p:txBody>
      </p:sp>
      <p:sp>
        <p:nvSpPr>
          <p:cNvPr id="2" name="TextBox 1">
            <a:extLst>
              <a:ext uri="{FF2B5EF4-FFF2-40B4-BE49-F238E27FC236}">
                <a16:creationId xmlns:a16="http://schemas.microsoft.com/office/drawing/2014/main" id="{2C278E4C-2A81-1267-5C6A-786E6839A546}"/>
              </a:ext>
            </a:extLst>
          </p:cNvPr>
          <p:cNvSpPr txBox="1"/>
          <p:nvPr/>
        </p:nvSpPr>
        <p:spPr>
          <a:xfrm>
            <a:off x="1112807" y="4429180"/>
            <a:ext cx="6916229" cy="830997"/>
          </a:xfrm>
          <a:prstGeom prst="rect">
            <a:avLst/>
          </a:prstGeom>
          <a:noFill/>
        </p:spPr>
        <p:txBody>
          <a:bodyPr wrap="square" rtlCol="0">
            <a:spAutoFit/>
          </a:bodyPr>
          <a:lstStyle/>
          <a:p>
            <a:pPr algn="ctr"/>
            <a:r>
              <a:rPr lang="ru" sz="1600" dirty="0">
                <a:solidFill>
                  <a:schemeClr val="bg1">
                    <a:lumMod val="50000"/>
                  </a:schemeClr>
                </a:solidFill>
              </a:rPr>
              <a:t>В то время как LLM являются </a:t>
            </a:r>
            <a:r>
              <a:rPr lang="ru" sz="1600" b="1" dirty="0">
                <a:solidFill>
                  <a:schemeClr val="tx1">
                    <a:lumMod val="95000"/>
                    <a:lumOff val="5000"/>
                  </a:schemeClr>
                </a:solidFill>
              </a:rPr>
              <a:t>специалистами широкого профиля </a:t>
            </a:r>
            <a:r>
              <a:rPr lang="ru" sz="1600" dirty="0">
                <a:solidFill>
                  <a:schemeClr val="bg1">
                    <a:lumMod val="50000"/>
                  </a:schemeClr>
                </a:solidFill>
              </a:rPr>
              <a:t>,</a:t>
            </a:r>
          </a:p>
          <a:p>
            <a:pPr algn="ctr"/>
            <a:r>
              <a:rPr lang="ru" sz="1600" dirty="0">
                <a:solidFill>
                  <a:schemeClr val="bg1">
                    <a:lumMod val="50000"/>
                  </a:schemeClr>
                </a:solidFill>
              </a:rPr>
              <a:t>без точно</a:t>
            </a:r>
            <a:r>
              <a:rPr lang="ru-RU" sz="1600" dirty="0">
                <a:solidFill>
                  <a:schemeClr val="bg1">
                    <a:lumMod val="50000"/>
                  </a:schemeClr>
                </a:solidFill>
              </a:rPr>
              <a:t>й</a:t>
            </a:r>
            <a:r>
              <a:rPr lang="ru" sz="1600" dirty="0">
                <a:solidFill>
                  <a:schemeClr val="bg1">
                    <a:lumMod val="50000"/>
                  </a:schemeClr>
                </a:solidFill>
              </a:rPr>
              <a:t> настро</a:t>
            </a:r>
            <a:r>
              <a:rPr lang="ru-RU" sz="1600" dirty="0">
                <a:solidFill>
                  <a:schemeClr val="bg1">
                    <a:lumMod val="50000"/>
                  </a:schemeClr>
                </a:solidFill>
              </a:rPr>
              <a:t>й</a:t>
            </a:r>
            <a:r>
              <a:rPr lang="ru" sz="1600" dirty="0">
                <a:solidFill>
                  <a:schemeClr val="bg1">
                    <a:lumMod val="50000"/>
                  </a:schemeClr>
                </a:solidFill>
              </a:rPr>
              <a:t>ки им может быть </a:t>
            </a:r>
            <a:r>
              <a:rPr lang="ru" sz="1600" b="1" dirty="0">
                <a:solidFill>
                  <a:schemeClr val="tx1">
                    <a:lumMod val="95000"/>
                    <a:lumOff val="5000"/>
                  </a:schemeClr>
                </a:solidFill>
              </a:rPr>
              <a:t>сложно </a:t>
            </a:r>
            <a:r>
              <a:rPr lang="ru" sz="1600" dirty="0">
                <a:solidFill>
                  <a:schemeClr val="bg1">
                    <a:lumMod val="50000"/>
                  </a:schemeClr>
                </a:solidFill>
              </a:rPr>
              <a:t>выполнять </a:t>
            </a:r>
            <a:r>
              <a:rPr lang="ru" sz="1600" b="1" dirty="0">
                <a:solidFill>
                  <a:schemeClr val="tx1">
                    <a:lumMod val="95000"/>
                    <a:lumOff val="5000"/>
                  </a:schemeClr>
                </a:solidFill>
              </a:rPr>
              <a:t>узкоспециализированные задачи.</a:t>
            </a:r>
          </a:p>
        </p:txBody>
      </p:sp>
    </p:spTree>
    <p:extLst>
      <p:ext uri="{BB962C8B-B14F-4D97-AF65-F5344CB8AC3E}">
        <p14:creationId xmlns:p14="http://schemas.microsoft.com/office/powerpoint/2010/main" val="3894457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4D99971-AFD5-904A-8642-AB59B34237CD}"/>
              </a:ext>
            </a:extLst>
          </p:cNvPr>
          <p:cNvSpPr>
            <a:spLocks noGrp="1"/>
          </p:cNvSpPr>
          <p:nvPr>
            <p:ph type="title"/>
          </p:nvPr>
        </p:nvSpPr>
        <p:spPr/>
        <p:txBody>
          <a:bodyPr/>
          <a:lstStyle/>
          <a:p>
            <a:r>
              <a:rPr lang="ru-RU" dirty="0"/>
              <a:t>Технология </a:t>
            </a:r>
            <a:r>
              <a:rPr lang="en" dirty="0"/>
              <a:t>RAG </a:t>
            </a:r>
            <a:endParaRPr lang="ru-RU" dirty="0"/>
          </a:p>
        </p:txBody>
      </p:sp>
      <p:sp>
        <p:nvSpPr>
          <p:cNvPr id="3" name="Объект 2">
            <a:extLst>
              <a:ext uri="{FF2B5EF4-FFF2-40B4-BE49-F238E27FC236}">
                <a16:creationId xmlns:a16="http://schemas.microsoft.com/office/drawing/2014/main" id="{AC8576A9-552A-BA4B-B3A0-63CFD71E8975}"/>
              </a:ext>
            </a:extLst>
          </p:cNvPr>
          <p:cNvSpPr>
            <a:spLocks noGrp="1"/>
          </p:cNvSpPr>
          <p:nvPr>
            <p:ph idx="1"/>
          </p:nvPr>
        </p:nvSpPr>
        <p:spPr>
          <a:xfrm>
            <a:off x="628650" y="1362637"/>
            <a:ext cx="7693547" cy="1450010"/>
          </a:xfrm>
        </p:spPr>
        <p:txBody>
          <a:bodyPr>
            <a:normAutofit fontScale="77500" lnSpcReduction="20000"/>
          </a:bodyPr>
          <a:lstStyle/>
          <a:p>
            <a:pPr marL="0" indent="0">
              <a:buNone/>
            </a:pPr>
            <a:r>
              <a:rPr lang="en" dirty="0"/>
              <a:t>RAG (Retrieval Augmented Generation) — </a:t>
            </a:r>
            <a:r>
              <a:rPr lang="ru-RU" dirty="0"/>
              <a:t>это метод работы с большими языковыми моделями, когда пользователь пишет свой вопросы, а Вы </a:t>
            </a:r>
            <a:r>
              <a:rPr lang="ru-RU" dirty="0" err="1"/>
              <a:t>программно</a:t>
            </a:r>
            <a:r>
              <a:rPr lang="ru-RU" dirty="0"/>
              <a:t> к этому вопросу «подмешиваете» дополнительную информацию из каких‑то внешних источников и подаете все целиком на вход языковой модели. Другими словами Вы добавляете в контекст запроса к языковой модели дополнительную информацию, на основе которой языковая модель может дать пользователю более полный и точный ответ.</a:t>
            </a:r>
          </a:p>
        </p:txBody>
      </p:sp>
      <p:pic>
        <p:nvPicPr>
          <p:cNvPr id="9" name="Рисунок 8">
            <a:extLst>
              <a:ext uri="{FF2B5EF4-FFF2-40B4-BE49-F238E27FC236}">
                <a16:creationId xmlns:a16="http://schemas.microsoft.com/office/drawing/2014/main" id="{88E2228F-EBA9-8847-B513-1455D95D28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88961" y="2688200"/>
            <a:ext cx="6007261" cy="3599589"/>
          </a:xfrm>
          <a:prstGeom prst="rect">
            <a:avLst/>
          </a:prstGeom>
        </p:spPr>
      </p:pic>
    </p:spTree>
    <p:extLst>
      <p:ext uri="{BB962C8B-B14F-4D97-AF65-F5344CB8AC3E}">
        <p14:creationId xmlns:p14="http://schemas.microsoft.com/office/powerpoint/2010/main" val="4379839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ABEC7A-48DB-744D-9BE8-14190AE5586A}"/>
              </a:ext>
            </a:extLst>
          </p:cNvPr>
          <p:cNvSpPr>
            <a:spLocks noGrp="1"/>
          </p:cNvSpPr>
          <p:nvPr>
            <p:ph type="title"/>
          </p:nvPr>
        </p:nvSpPr>
        <p:spPr>
          <a:xfrm>
            <a:off x="628650" y="73890"/>
            <a:ext cx="7886700" cy="607147"/>
          </a:xfrm>
        </p:spPr>
        <p:txBody>
          <a:bodyPr/>
          <a:lstStyle/>
          <a:p>
            <a:r>
              <a:rPr lang="ru-RU" dirty="0"/>
              <a:t>Организация доступа к </a:t>
            </a:r>
            <a:r>
              <a:rPr lang="en" dirty="0"/>
              <a:t>LLM </a:t>
            </a:r>
            <a:endParaRPr lang="ru-RU" dirty="0"/>
          </a:p>
        </p:txBody>
      </p:sp>
      <p:graphicFrame>
        <p:nvGraphicFramePr>
          <p:cNvPr id="4" name="Объект 3">
            <a:extLst>
              <a:ext uri="{FF2B5EF4-FFF2-40B4-BE49-F238E27FC236}">
                <a16:creationId xmlns:a16="http://schemas.microsoft.com/office/drawing/2014/main" id="{C5EF8027-0C2B-4843-BDD3-774569D8402C}"/>
              </a:ext>
            </a:extLst>
          </p:cNvPr>
          <p:cNvGraphicFramePr>
            <a:graphicFrameLocks noGrp="1"/>
          </p:cNvGraphicFramePr>
          <p:nvPr>
            <p:ph idx="1"/>
            <p:extLst>
              <p:ext uri="{D42A27DB-BD31-4B8C-83A1-F6EECF244321}">
                <p14:modId xmlns:p14="http://schemas.microsoft.com/office/powerpoint/2010/main" val="2577978152"/>
              </p:ext>
            </p:extLst>
          </p:nvPr>
        </p:nvGraphicFramePr>
        <p:xfrm>
          <a:off x="628649" y="681037"/>
          <a:ext cx="7886699" cy="2652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170" name="Picture 2" descr="logo">
            <a:extLst>
              <a:ext uri="{FF2B5EF4-FFF2-40B4-BE49-F238E27FC236}">
                <a16:creationId xmlns:a16="http://schemas.microsoft.com/office/drawing/2014/main" id="{FF8FE466-80C1-D54F-94B7-F3809EBEA3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1879" y="3689656"/>
            <a:ext cx="1505999" cy="502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eepSeek Logo">
            <a:extLst>
              <a:ext uri="{FF2B5EF4-FFF2-40B4-BE49-F238E27FC236}">
                <a16:creationId xmlns:a16="http://schemas.microsoft.com/office/drawing/2014/main" id="{FCB2A694-5A3B-3B46-B6DD-048AE7E1BC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9609" y="4108642"/>
            <a:ext cx="3368233" cy="71224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Кто такая Алиса от Яндекса, обзор возможностей и функций голосового  помощника Алиса">
            <a:extLst>
              <a:ext uri="{FF2B5EF4-FFF2-40B4-BE49-F238E27FC236}">
                <a16:creationId xmlns:a16="http://schemas.microsoft.com/office/drawing/2014/main" id="{0E65381E-F427-274B-A7D1-9F19E23017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7595" y="5131141"/>
            <a:ext cx="2918578" cy="1382271"/>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6">
            <a:extLst>
              <a:ext uri="{FF2B5EF4-FFF2-40B4-BE49-F238E27FC236}">
                <a16:creationId xmlns:a16="http://schemas.microsoft.com/office/drawing/2014/main" id="{B6949AB5-C3FF-A943-9BA6-8287422E8EA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26173" y="5356307"/>
            <a:ext cx="2207553" cy="587050"/>
          </a:xfrm>
          <a:prstGeom prst="rect">
            <a:avLst/>
          </a:prstGeom>
        </p:spPr>
      </p:pic>
      <p:pic>
        <p:nvPicPr>
          <p:cNvPr id="9" name="Рисунок 8">
            <a:extLst>
              <a:ext uri="{FF2B5EF4-FFF2-40B4-BE49-F238E27FC236}">
                <a16:creationId xmlns:a16="http://schemas.microsoft.com/office/drawing/2014/main" id="{5343BFED-A60E-DD45-9C71-1601F442EFC1}"/>
              </a:ext>
            </a:extLst>
          </p:cNvPr>
          <p:cNvPicPr>
            <a:picLocks noChangeAspect="1"/>
          </p:cNvPicPr>
          <p:nvPr/>
        </p:nvPicPr>
        <p:blipFill>
          <a:blip r:embed="rId12"/>
          <a:stretch>
            <a:fillRect/>
          </a:stretch>
        </p:blipFill>
        <p:spPr>
          <a:xfrm>
            <a:off x="7119393" y="4750141"/>
            <a:ext cx="762000" cy="762000"/>
          </a:xfrm>
          <a:prstGeom prst="rect">
            <a:avLst/>
          </a:prstGeom>
        </p:spPr>
      </p:pic>
      <p:pic>
        <p:nvPicPr>
          <p:cNvPr id="7176" name="Picture 8">
            <a:extLst>
              <a:ext uri="{FF2B5EF4-FFF2-40B4-BE49-F238E27FC236}">
                <a16:creationId xmlns:a16="http://schemas.microsoft.com/office/drawing/2014/main" id="{4D414B1D-9F0C-DD40-9049-E144DB70B2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33726" y="3075826"/>
            <a:ext cx="2928395" cy="79310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Логотип программы Grok">
            <a:extLst>
              <a:ext uri="{FF2B5EF4-FFF2-40B4-BE49-F238E27FC236}">
                <a16:creationId xmlns:a16="http://schemas.microsoft.com/office/drawing/2014/main" id="{45A4FE28-3CD4-F64F-95D4-B76E61B4549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46288" y="5356307"/>
            <a:ext cx="2772290" cy="103704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erplexity запускает Sonar, API для поиска с помощью искусственного  интеллекта / Хабр">
            <a:extLst>
              <a:ext uri="{FF2B5EF4-FFF2-40B4-BE49-F238E27FC236}">
                <a16:creationId xmlns:a16="http://schemas.microsoft.com/office/drawing/2014/main" id="{ED91D033-598A-434D-AC95-87D460A30E5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8649" y="4248690"/>
            <a:ext cx="2043545" cy="1144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004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8F9473-5FD7-2843-A6B2-90289B9A1A02}"/>
              </a:ext>
            </a:extLst>
          </p:cNvPr>
          <p:cNvSpPr>
            <a:spLocks noGrp="1"/>
          </p:cNvSpPr>
          <p:nvPr>
            <p:ph type="title"/>
          </p:nvPr>
        </p:nvSpPr>
        <p:spPr/>
        <p:txBody>
          <a:bodyPr>
            <a:normAutofit/>
          </a:bodyPr>
          <a:lstStyle/>
          <a:p>
            <a:r>
              <a:rPr lang="ru-RU" dirty="0" err="1">
                <a:solidFill>
                  <a:srgbClr val="000000"/>
                </a:solidFill>
                <a:effectLst/>
                <a:latin typeface="Helvetica" pitchFamily="2" charset="0"/>
              </a:rPr>
              <a:t>D</a:t>
            </a:r>
            <a:r>
              <a:rPr lang="en" dirty="0" err="1">
                <a:solidFill>
                  <a:srgbClr val="000000"/>
                </a:solidFill>
                <a:effectLst/>
                <a:latin typeface="Helvetica" pitchFamily="2" charset="0"/>
              </a:rPr>
              <a:t>ocument</a:t>
            </a:r>
            <a:r>
              <a:rPr lang="en" dirty="0">
                <a:solidFill>
                  <a:srgbClr val="000000"/>
                </a:solidFill>
                <a:effectLst/>
                <a:latin typeface="Helvetica" pitchFamily="2" charset="0"/>
              </a:rPr>
              <a:t>-term matrix (DTM)</a:t>
            </a:r>
            <a:endParaRPr lang="ru-RU" dirty="0"/>
          </a:p>
        </p:txBody>
      </p:sp>
      <p:pic>
        <p:nvPicPr>
          <p:cNvPr id="6" name="Объект 5">
            <a:extLst>
              <a:ext uri="{FF2B5EF4-FFF2-40B4-BE49-F238E27FC236}">
                <a16:creationId xmlns:a16="http://schemas.microsoft.com/office/drawing/2014/main" id="{97DE6156-AE9C-3C46-AC96-BB9FA36017AF}"/>
              </a:ext>
            </a:extLst>
          </p:cNvPr>
          <p:cNvPicPr>
            <a:picLocks noGrp="1" noChangeAspect="1"/>
          </p:cNvPicPr>
          <p:nvPr>
            <p:ph idx="1"/>
          </p:nvPr>
        </p:nvPicPr>
        <p:blipFill>
          <a:blip r:embed="rId2"/>
          <a:stretch>
            <a:fillRect/>
          </a:stretch>
        </p:blipFill>
        <p:spPr>
          <a:xfrm>
            <a:off x="640644" y="1417638"/>
            <a:ext cx="8046156" cy="4525963"/>
          </a:xfrm>
        </p:spPr>
      </p:pic>
      <p:sp>
        <p:nvSpPr>
          <p:cNvPr id="4" name="Номер слайда 3">
            <a:extLst>
              <a:ext uri="{FF2B5EF4-FFF2-40B4-BE49-F238E27FC236}">
                <a16:creationId xmlns:a16="http://schemas.microsoft.com/office/drawing/2014/main" id="{4BBAF437-BD57-B04D-A46C-1A8528CA1561}"/>
              </a:ext>
            </a:extLst>
          </p:cNvPr>
          <p:cNvSpPr>
            <a:spLocks noGrp="1"/>
          </p:cNvSpPr>
          <p:nvPr>
            <p:ph type="sldNum" sz="quarter" idx="12"/>
          </p:nvPr>
        </p:nvSpPr>
        <p:spPr/>
        <p:txBody>
          <a:bodyPr/>
          <a:lstStyle/>
          <a:p>
            <a:fld id="{38237106-F2ED-405E-BC33-CC3CF426205F}" type="slidenum">
              <a:rPr lang="en-US" smtClean="0"/>
              <a:pPr/>
              <a:t>5</a:t>
            </a:fld>
            <a:endParaRPr lang="en-US"/>
          </a:p>
        </p:txBody>
      </p:sp>
    </p:spTree>
    <p:extLst>
      <p:ext uri="{BB962C8B-B14F-4D97-AF65-F5344CB8AC3E}">
        <p14:creationId xmlns:p14="http://schemas.microsoft.com/office/powerpoint/2010/main" val="3264283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F7D5F9B-B6FD-9B43-9E1A-8C7C9184F28D}"/>
              </a:ext>
            </a:extLst>
          </p:cNvPr>
          <p:cNvSpPr>
            <a:spLocks noGrp="1"/>
          </p:cNvSpPr>
          <p:nvPr>
            <p:ph type="title"/>
          </p:nvPr>
        </p:nvSpPr>
        <p:spPr/>
        <p:txBody>
          <a:bodyPr/>
          <a:lstStyle/>
          <a:p>
            <a:r>
              <a:rPr lang="en-US" dirty="0" err="1"/>
              <a:t>К</a:t>
            </a:r>
            <a:r>
              <a:rPr lang="ru-RU" dirty="0"/>
              <a:t>акая </a:t>
            </a:r>
            <a:r>
              <a:rPr lang="ru-RU" dirty="0" err="1"/>
              <a:t>L</a:t>
            </a:r>
            <a:r>
              <a:rPr lang="en-US" dirty="0"/>
              <a:t>LM </a:t>
            </a:r>
            <a:r>
              <a:rPr lang="en-US" dirty="0" err="1"/>
              <a:t>л</a:t>
            </a:r>
            <a:r>
              <a:rPr lang="ru-RU" dirty="0" err="1"/>
              <a:t>учше</a:t>
            </a:r>
            <a:r>
              <a:rPr lang="ru-RU" dirty="0"/>
              <a:t>?</a:t>
            </a:r>
          </a:p>
        </p:txBody>
      </p:sp>
      <p:sp>
        <p:nvSpPr>
          <p:cNvPr id="3" name="Объект 2">
            <a:extLst>
              <a:ext uri="{FF2B5EF4-FFF2-40B4-BE49-F238E27FC236}">
                <a16:creationId xmlns:a16="http://schemas.microsoft.com/office/drawing/2014/main" id="{18B67FE3-C4AC-9E41-83CD-4A2951EBD955}"/>
              </a:ext>
            </a:extLst>
          </p:cNvPr>
          <p:cNvSpPr>
            <a:spLocks noGrp="1"/>
          </p:cNvSpPr>
          <p:nvPr>
            <p:ph idx="1"/>
          </p:nvPr>
        </p:nvSpPr>
        <p:spPr>
          <a:xfrm>
            <a:off x="628650" y="1690689"/>
            <a:ext cx="6492586" cy="1000702"/>
          </a:xfrm>
        </p:spPr>
        <p:txBody>
          <a:bodyPr/>
          <a:lstStyle/>
          <a:p>
            <a:r>
              <a:rPr lang="ru-RU" dirty="0"/>
              <a:t>Смотрите рейтинг на </a:t>
            </a:r>
            <a:r>
              <a:rPr lang="en" dirty="0">
                <a:hlinkClick r:id="rId2"/>
              </a:rPr>
              <a:t>https://lmarena.ai/leaderboard/</a:t>
            </a:r>
            <a:endParaRPr lang="ru-RU" dirty="0"/>
          </a:p>
          <a:p>
            <a:r>
              <a:rPr lang="ru-RU" dirty="0"/>
              <a:t>В конкретных задачах могут быть свои лидеры</a:t>
            </a:r>
          </a:p>
        </p:txBody>
      </p:sp>
      <p:pic>
        <p:nvPicPr>
          <p:cNvPr id="4" name="Рисунок 3">
            <a:extLst>
              <a:ext uri="{FF2B5EF4-FFF2-40B4-BE49-F238E27FC236}">
                <a16:creationId xmlns:a16="http://schemas.microsoft.com/office/drawing/2014/main" id="{C5BC4C10-AA8F-DA47-9786-2749E48F207F}"/>
              </a:ext>
            </a:extLst>
          </p:cNvPr>
          <p:cNvPicPr>
            <a:picLocks noChangeAspect="1"/>
          </p:cNvPicPr>
          <p:nvPr/>
        </p:nvPicPr>
        <p:blipFill>
          <a:blip r:embed="rId3"/>
          <a:stretch>
            <a:fillRect/>
          </a:stretch>
        </p:blipFill>
        <p:spPr>
          <a:xfrm>
            <a:off x="1277470" y="2584449"/>
            <a:ext cx="6589059" cy="4120606"/>
          </a:xfrm>
          <a:prstGeom prst="rect">
            <a:avLst/>
          </a:prstGeom>
        </p:spPr>
      </p:pic>
    </p:spTree>
    <p:extLst>
      <p:ext uri="{BB962C8B-B14F-4D97-AF65-F5344CB8AC3E}">
        <p14:creationId xmlns:p14="http://schemas.microsoft.com/office/powerpoint/2010/main" val="13505528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806093-BAAF-6C49-96D2-BD69F9AADD91}"/>
              </a:ext>
            </a:extLst>
          </p:cNvPr>
          <p:cNvSpPr>
            <a:spLocks noGrp="1"/>
          </p:cNvSpPr>
          <p:nvPr>
            <p:ph type="title"/>
          </p:nvPr>
        </p:nvSpPr>
        <p:spPr/>
        <p:txBody>
          <a:bodyPr/>
          <a:lstStyle/>
          <a:p>
            <a:r>
              <a:rPr lang="ru-RU" dirty="0"/>
              <a:t>Примеры запросов</a:t>
            </a:r>
          </a:p>
        </p:txBody>
      </p:sp>
      <p:pic>
        <p:nvPicPr>
          <p:cNvPr id="4" name="Объект 3">
            <a:extLst>
              <a:ext uri="{FF2B5EF4-FFF2-40B4-BE49-F238E27FC236}">
                <a16:creationId xmlns:a16="http://schemas.microsoft.com/office/drawing/2014/main" id="{89141B1B-4F85-B44C-A063-9B38C6842B9A}"/>
              </a:ext>
            </a:extLst>
          </p:cNvPr>
          <p:cNvPicPr>
            <a:picLocks noGrp="1" noChangeAspect="1"/>
          </p:cNvPicPr>
          <p:nvPr>
            <p:ph idx="1"/>
          </p:nvPr>
        </p:nvPicPr>
        <p:blipFill>
          <a:blip r:embed="rId2"/>
          <a:stretch>
            <a:fillRect/>
          </a:stretch>
        </p:blipFill>
        <p:spPr>
          <a:xfrm>
            <a:off x="561502" y="1890958"/>
            <a:ext cx="8020995" cy="3444969"/>
          </a:xfrm>
          <a:prstGeom prst="rect">
            <a:avLst/>
          </a:prstGeom>
        </p:spPr>
      </p:pic>
    </p:spTree>
    <p:extLst>
      <p:ext uri="{BB962C8B-B14F-4D97-AF65-F5344CB8AC3E}">
        <p14:creationId xmlns:p14="http://schemas.microsoft.com/office/powerpoint/2010/main" val="1942926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9AC908-7B5B-B146-9C7F-58AED778498A}"/>
              </a:ext>
            </a:extLst>
          </p:cNvPr>
          <p:cNvSpPr>
            <a:spLocks noGrp="1"/>
          </p:cNvSpPr>
          <p:nvPr>
            <p:ph type="title"/>
          </p:nvPr>
        </p:nvSpPr>
        <p:spPr>
          <a:xfrm>
            <a:off x="628650" y="365126"/>
            <a:ext cx="7886700" cy="641871"/>
          </a:xfrm>
        </p:spPr>
        <p:txBody>
          <a:bodyPr>
            <a:normAutofit/>
          </a:bodyPr>
          <a:lstStyle/>
          <a:p>
            <a:r>
              <a:rPr lang="ru-RU" dirty="0"/>
              <a:t>Плохой </a:t>
            </a:r>
            <a:r>
              <a:rPr lang="ru-RU" dirty="0" err="1"/>
              <a:t>v</a:t>
            </a:r>
            <a:r>
              <a:rPr lang="en-US" dirty="0"/>
              <a:t>s </a:t>
            </a:r>
            <a:r>
              <a:rPr lang="ru-RU" dirty="0"/>
              <a:t>хороший промпт</a:t>
            </a:r>
          </a:p>
        </p:txBody>
      </p:sp>
      <p:pic>
        <p:nvPicPr>
          <p:cNvPr id="4" name="Объект 3">
            <a:extLst>
              <a:ext uri="{FF2B5EF4-FFF2-40B4-BE49-F238E27FC236}">
                <a16:creationId xmlns:a16="http://schemas.microsoft.com/office/drawing/2014/main" id="{5A5E8E58-DCED-D34A-87C7-C926C94A4C43}"/>
              </a:ext>
            </a:extLst>
          </p:cNvPr>
          <p:cNvPicPr>
            <a:picLocks noGrp="1" noChangeAspect="1"/>
          </p:cNvPicPr>
          <p:nvPr>
            <p:ph idx="1"/>
          </p:nvPr>
        </p:nvPicPr>
        <p:blipFill>
          <a:blip r:embed="rId2"/>
          <a:stretch>
            <a:fillRect/>
          </a:stretch>
        </p:blipFill>
        <p:spPr>
          <a:xfrm>
            <a:off x="628650" y="1899034"/>
            <a:ext cx="7886700" cy="3491153"/>
          </a:xfrm>
          <a:prstGeom prst="rect">
            <a:avLst/>
          </a:prstGeom>
        </p:spPr>
      </p:pic>
      <p:sp>
        <p:nvSpPr>
          <p:cNvPr id="5" name="TextBox 4">
            <a:extLst>
              <a:ext uri="{FF2B5EF4-FFF2-40B4-BE49-F238E27FC236}">
                <a16:creationId xmlns:a16="http://schemas.microsoft.com/office/drawing/2014/main" id="{9A9E57CF-5678-2043-98B4-AA47E58D4FD8}"/>
              </a:ext>
            </a:extLst>
          </p:cNvPr>
          <p:cNvSpPr txBox="1"/>
          <p:nvPr/>
        </p:nvSpPr>
        <p:spPr>
          <a:xfrm>
            <a:off x="775504" y="1342663"/>
            <a:ext cx="3923818" cy="369332"/>
          </a:xfrm>
          <a:prstGeom prst="rect">
            <a:avLst/>
          </a:prstGeom>
          <a:noFill/>
        </p:spPr>
        <p:txBody>
          <a:bodyPr wrap="square" rtlCol="0">
            <a:spAutoFit/>
          </a:bodyPr>
          <a:lstStyle/>
          <a:p>
            <a:r>
              <a:rPr lang="ru-RU" dirty="0"/>
              <a:t>Некоторые соображения</a:t>
            </a:r>
          </a:p>
        </p:txBody>
      </p:sp>
      <p:sp>
        <p:nvSpPr>
          <p:cNvPr id="6" name="TextBox 5">
            <a:extLst>
              <a:ext uri="{FF2B5EF4-FFF2-40B4-BE49-F238E27FC236}">
                <a16:creationId xmlns:a16="http://schemas.microsoft.com/office/drawing/2014/main" id="{A8C290DD-0AF7-264E-8F90-3DE95AA860C5}"/>
              </a:ext>
            </a:extLst>
          </p:cNvPr>
          <p:cNvSpPr txBox="1"/>
          <p:nvPr/>
        </p:nvSpPr>
        <p:spPr>
          <a:xfrm>
            <a:off x="775504" y="5856947"/>
            <a:ext cx="7384648" cy="369332"/>
          </a:xfrm>
          <a:prstGeom prst="rect">
            <a:avLst/>
          </a:prstGeom>
          <a:noFill/>
        </p:spPr>
        <p:txBody>
          <a:bodyPr wrap="square" rtlCol="0">
            <a:spAutoFit/>
          </a:bodyPr>
          <a:lstStyle/>
          <a:p>
            <a:r>
              <a:rPr lang="ru-RU" dirty="0"/>
              <a:t>Но на самом деле все проще: </a:t>
            </a:r>
            <a:r>
              <a:rPr lang="ru-RU" b="1" dirty="0"/>
              <a:t>просто пробуйте и все получится</a:t>
            </a:r>
          </a:p>
        </p:txBody>
      </p:sp>
    </p:spTree>
    <p:extLst>
      <p:ext uri="{BB962C8B-B14F-4D97-AF65-F5344CB8AC3E}">
        <p14:creationId xmlns:p14="http://schemas.microsoft.com/office/powerpoint/2010/main" val="578389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1CB8F67-4BE4-D445-BA41-DCBAEF020CE1}"/>
              </a:ext>
            </a:extLst>
          </p:cNvPr>
          <p:cNvSpPr>
            <a:spLocks noGrp="1"/>
          </p:cNvSpPr>
          <p:nvPr>
            <p:ph type="title"/>
          </p:nvPr>
        </p:nvSpPr>
        <p:spPr/>
        <p:txBody>
          <a:bodyPr/>
          <a:lstStyle/>
          <a:p>
            <a:r>
              <a:rPr lang="ru-RU" dirty="0">
                <a:solidFill>
                  <a:srgbClr val="000000"/>
                </a:solidFill>
                <a:effectLst/>
                <a:latin typeface="Helvetica" pitchFamily="2" charset="0"/>
              </a:rPr>
              <a:t>Частые ошибки</a:t>
            </a:r>
            <a:endParaRPr lang="ru-RU" dirty="0"/>
          </a:p>
        </p:txBody>
      </p:sp>
      <p:graphicFrame>
        <p:nvGraphicFramePr>
          <p:cNvPr id="4" name="Объект 3">
            <a:extLst>
              <a:ext uri="{FF2B5EF4-FFF2-40B4-BE49-F238E27FC236}">
                <a16:creationId xmlns:a16="http://schemas.microsoft.com/office/drawing/2014/main" id="{596338C4-9BA4-AD41-8DD4-136D6113507C}"/>
              </a:ext>
            </a:extLst>
          </p:cNvPr>
          <p:cNvGraphicFramePr>
            <a:graphicFrameLocks noGrp="1"/>
          </p:cNvGraphicFramePr>
          <p:nvPr>
            <p:ph idx="1"/>
            <p:extLst>
              <p:ext uri="{D42A27DB-BD31-4B8C-83A1-F6EECF244321}">
                <p14:modId xmlns:p14="http://schemas.microsoft.com/office/powerpoint/2010/main" val="295806755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81523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D9115B-94AC-BC49-AF54-EDB09C86A42B}"/>
              </a:ext>
            </a:extLst>
          </p:cNvPr>
          <p:cNvSpPr>
            <a:spLocks noGrp="1"/>
          </p:cNvSpPr>
          <p:nvPr>
            <p:ph type="title"/>
          </p:nvPr>
        </p:nvSpPr>
        <p:spPr>
          <a:xfrm>
            <a:off x="628650" y="365127"/>
            <a:ext cx="7886700" cy="688170"/>
          </a:xfrm>
        </p:spPr>
        <p:txBody>
          <a:bodyPr/>
          <a:lstStyle/>
          <a:p>
            <a:r>
              <a:rPr lang="ru-RU" dirty="0"/>
              <a:t>Структура запросов к </a:t>
            </a:r>
            <a:r>
              <a:rPr lang="en" dirty="0"/>
              <a:t>LLM</a:t>
            </a:r>
            <a:endParaRPr lang="ru-RU" dirty="0"/>
          </a:p>
        </p:txBody>
      </p:sp>
      <p:pic>
        <p:nvPicPr>
          <p:cNvPr id="4" name="Объект 3">
            <a:extLst>
              <a:ext uri="{FF2B5EF4-FFF2-40B4-BE49-F238E27FC236}">
                <a16:creationId xmlns:a16="http://schemas.microsoft.com/office/drawing/2014/main" id="{9148C957-449A-4D40-9F90-EDF0843EAE7E}"/>
              </a:ext>
            </a:extLst>
          </p:cNvPr>
          <p:cNvPicPr>
            <a:picLocks noGrp="1" noChangeAspect="1"/>
          </p:cNvPicPr>
          <p:nvPr>
            <p:ph idx="1"/>
          </p:nvPr>
        </p:nvPicPr>
        <p:blipFill>
          <a:blip r:embed="rId2"/>
          <a:stretch>
            <a:fillRect/>
          </a:stretch>
        </p:blipFill>
        <p:spPr>
          <a:xfrm>
            <a:off x="339283" y="1053296"/>
            <a:ext cx="5606768" cy="2479917"/>
          </a:xfrm>
          <a:prstGeom prst="rect">
            <a:avLst/>
          </a:prstGeom>
        </p:spPr>
      </p:pic>
      <p:pic>
        <p:nvPicPr>
          <p:cNvPr id="5" name="Picture 2" descr="Prompt Engineering - The perfect AI prompt setup - ai-rockstars.com">
            <a:extLst>
              <a:ext uri="{FF2B5EF4-FFF2-40B4-BE49-F238E27FC236}">
                <a16:creationId xmlns:a16="http://schemas.microsoft.com/office/drawing/2014/main" id="{3C386453-F5F8-0E43-AA0C-8A5659DB3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0525" y="3533214"/>
            <a:ext cx="5474825" cy="2792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6288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557C146-CFA8-6E4A-8B54-0ECF4AF56E10}"/>
              </a:ext>
            </a:extLst>
          </p:cNvPr>
          <p:cNvSpPr>
            <a:spLocks noGrp="1"/>
          </p:cNvSpPr>
          <p:nvPr>
            <p:ph type="title"/>
          </p:nvPr>
        </p:nvSpPr>
        <p:spPr/>
        <p:txBody>
          <a:bodyPr/>
          <a:lstStyle/>
          <a:p>
            <a:r>
              <a:rPr lang="ru-RU" dirty="0"/>
              <a:t>Системный промпт</a:t>
            </a:r>
          </a:p>
        </p:txBody>
      </p:sp>
      <p:sp>
        <p:nvSpPr>
          <p:cNvPr id="3" name="Объект 2">
            <a:extLst>
              <a:ext uri="{FF2B5EF4-FFF2-40B4-BE49-F238E27FC236}">
                <a16:creationId xmlns:a16="http://schemas.microsoft.com/office/drawing/2014/main" id="{FE4BE66E-2DE9-E849-851D-D1A0001114F9}"/>
              </a:ext>
            </a:extLst>
          </p:cNvPr>
          <p:cNvSpPr>
            <a:spLocks noGrp="1"/>
          </p:cNvSpPr>
          <p:nvPr>
            <p:ph idx="1"/>
          </p:nvPr>
        </p:nvSpPr>
        <p:spPr>
          <a:xfrm>
            <a:off x="628649" y="1365814"/>
            <a:ext cx="8098661" cy="5127060"/>
          </a:xfrm>
        </p:spPr>
        <p:txBody>
          <a:bodyPr>
            <a:normAutofit fontScale="92500" lnSpcReduction="20000"/>
          </a:bodyPr>
          <a:lstStyle/>
          <a:p>
            <a:pPr algn="l"/>
            <a:r>
              <a:rPr lang="ru-RU" b="0" i="0" u="none" strike="noStrike" dirty="0">
                <a:solidFill>
                  <a:srgbClr val="0A0A0A"/>
                </a:solidFill>
                <a:effectLst/>
                <a:latin typeface="Google Sans"/>
              </a:rPr>
              <a:t>Системный промпт (</a:t>
            </a:r>
            <a:r>
              <a:rPr lang="en" b="0" i="0" u="none" strike="noStrike" dirty="0">
                <a:solidFill>
                  <a:srgbClr val="0A0A0A"/>
                </a:solidFill>
                <a:effectLst/>
                <a:latin typeface="Google Sans"/>
              </a:rPr>
              <a:t>system prompt) — </a:t>
            </a:r>
            <a:r>
              <a:rPr lang="ru-RU" b="0" i="0" u="none" strike="noStrike" dirty="0">
                <a:solidFill>
                  <a:srgbClr val="0A0A0A"/>
                </a:solidFill>
                <a:effectLst/>
                <a:latin typeface="Google Sans"/>
              </a:rPr>
              <a:t>это набор инструкций, который определяет поведение, роль, стиль и ограничения языковой модели, задаваемый пользователем перед началом общения</a:t>
            </a:r>
          </a:p>
          <a:p>
            <a:pPr algn="l"/>
            <a:r>
              <a:rPr lang="ru-RU" b="0" i="0" u="none" strike="noStrike" dirty="0">
                <a:solidFill>
                  <a:srgbClr val="0A0A0A"/>
                </a:solidFill>
                <a:effectLst/>
                <a:latin typeface="Google Sans"/>
              </a:rPr>
              <a:t>Он действует как постоянный фоновый контекст, влияя на все последующие ответы, в отличие от пользовательских промптов (запросов), которые задаются в процессе диалога. Правильно составленный системный промпт повышает точность и релевантность ответов, адаптируя модель под конкретные задачи или сценарии, например, делая её экспертом в определённой области или персонажем с определённой манерой речи. </a:t>
            </a:r>
          </a:p>
          <a:p>
            <a:pPr algn="l">
              <a:buFont typeface="Arial" panose="020B0604020202020204" pitchFamily="34" charset="0"/>
              <a:buChar char="•"/>
            </a:pPr>
            <a:r>
              <a:rPr lang="ru-RU" b="1" i="0" u="none" strike="noStrike" dirty="0">
                <a:solidFill>
                  <a:srgbClr val="0A0A0A"/>
                </a:solidFill>
                <a:effectLst/>
                <a:latin typeface="Google Sans"/>
              </a:rPr>
              <a:t>Управление поведением:</a:t>
            </a:r>
            <a:r>
              <a:rPr lang="ru-RU" b="0" i="0" u="none" strike="noStrike" dirty="0">
                <a:solidFill>
                  <a:srgbClr val="0A0A0A"/>
                </a:solidFill>
                <a:effectLst/>
                <a:latin typeface="Google Sans"/>
              </a:rPr>
              <a:t> Системный промпт описывает, как должна действовать модель, какие правила ей нужно соблюдать, а какие темы она должна избегать.</a:t>
            </a:r>
          </a:p>
          <a:p>
            <a:pPr algn="l">
              <a:buFont typeface="Arial" panose="020B0604020202020204" pitchFamily="34" charset="0"/>
              <a:buChar char="•"/>
            </a:pPr>
            <a:r>
              <a:rPr lang="ru-RU" b="1" i="0" u="none" strike="noStrike" dirty="0">
                <a:solidFill>
                  <a:srgbClr val="0A0A0A"/>
                </a:solidFill>
                <a:effectLst/>
                <a:latin typeface="Google Sans"/>
              </a:rPr>
              <a:t>Персонализация:</a:t>
            </a:r>
            <a:r>
              <a:rPr lang="ru-RU" b="0" i="0" u="none" strike="noStrike" dirty="0">
                <a:solidFill>
                  <a:srgbClr val="0A0A0A"/>
                </a:solidFill>
                <a:effectLst/>
                <a:latin typeface="Google Sans"/>
              </a:rPr>
              <a:t> Позволяет задать модели роль или личность. Например, "ты — вежливый помощник", "ты — креативный писатель" или "ты — эксперт по финансовым вопросам".</a:t>
            </a:r>
          </a:p>
          <a:p>
            <a:pPr algn="l">
              <a:buFont typeface="Arial" panose="020B0604020202020204" pitchFamily="34" charset="0"/>
              <a:buChar char="•"/>
            </a:pPr>
            <a:r>
              <a:rPr lang="ru-RU" b="1" i="0" u="none" strike="noStrike" dirty="0">
                <a:solidFill>
                  <a:srgbClr val="0A0A0A"/>
                </a:solidFill>
                <a:effectLst/>
                <a:latin typeface="Google Sans"/>
              </a:rPr>
              <a:t>Настройка стиля:</a:t>
            </a:r>
            <a:r>
              <a:rPr lang="ru-RU" b="0" i="0" u="none" strike="noStrike" dirty="0">
                <a:solidFill>
                  <a:srgbClr val="0A0A0A"/>
                </a:solidFill>
                <a:effectLst/>
                <a:latin typeface="Google Sans"/>
              </a:rPr>
              <a:t> Определяет, в каком стиле должен быть ответ — формальном, неформальном, с чувством юмора или без него.</a:t>
            </a:r>
          </a:p>
          <a:p>
            <a:pPr algn="l">
              <a:buFont typeface="Arial" panose="020B0604020202020204" pitchFamily="34" charset="0"/>
              <a:buChar char="•"/>
            </a:pPr>
            <a:r>
              <a:rPr lang="ru-RU" b="1" i="0" u="none" strike="noStrike" dirty="0">
                <a:solidFill>
                  <a:srgbClr val="0A0A0A"/>
                </a:solidFill>
                <a:effectLst/>
                <a:latin typeface="Google Sans"/>
              </a:rPr>
              <a:t>Совместное использование:</a:t>
            </a:r>
            <a:r>
              <a:rPr lang="ru-RU" b="0" i="0" u="none" strike="noStrike" dirty="0">
                <a:solidFill>
                  <a:srgbClr val="0A0A0A"/>
                </a:solidFill>
                <a:effectLst/>
                <a:latin typeface="Google Sans"/>
              </a:rPr>
              <a:t> Вместе с пользовательским запросом (</a:t>
            </a:r>
            <a:r>
              <a:rPr lang="en" b="0" i="0" u="none" strike="noStrike" dirty="0">
                <a:solidFill>
                  <a:srgbClr val="0A0A0A"/>
                </a:solidFill>
                <a:effectLst/>
                <a:latin typeface="Google Sans"/>
              </a:rPr>
              <a:t>prompt) </a:t>
            </a:r>
            <a:r>
              <a:rPr lang="ru-RU" b="0" i="0" u="none" strike="noStrike" dirty="0">
                <a:solidFill>
                  <a:srgbClr val="0A0A0A"/>
                </a:solidFill>
                <a:effectLst/>
                <a:latin typeface="Google Sans"/>
              </a:rPr>
              <a:t>он составляет полный запрос к </a:t>
            </a:r>
            <a:r>
              <a:rPr lang="ru-RU" b="0" i="0" u="none" strike="noStrike" dirty="0" err="1">
                <a:solidFill>
                  <a:srgbClr val="0A0A0A"/>
                </a:solidFill>
                <a:effectLst/>
                <a:latin typeface="Google Sans"/>
              </a:rPr>
              <a:t>нейросети</a:t>
            </a:r>
            <a:r>
              <a:rPr lang="ru-RU" b="0" i="0" u="none" strike="noStrike" dirty="0">
                <a:solidFill>
                  <a:srgbClr val="0A0A0A"/>
                </a:solidFill>
                <a:effectLst/>
                <a:latin typeface="Google Sans"/>
              </a:rPr>
              <a:t>. Системный промпт задаёт "правила игры", а пользовательский — конкретный ход. </a:t>
            </a:r>
          </a:p>
        </p:txBody>
      </p:sp>
    </p:spTree>
    <p:extLst>
      <p:ext uri="{BB962C8B-B14F-4D97-AF65-F5344CB8AC3E}">
        <p14:creationId xmlns:p14="http://schemas.microsoft.com/office/powerpoint/2010/main" val="11921321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3B37CD-6512-9340-91B8-52F01A811936}"/>
              </a:ext>
            </a:extLst>
          </p:cNvPr>
          <p:cNvSpPr>
            <a:spLocks noGrp="1"/>
          </p:cNvSpPr>
          <p:nvPr>
            <p:ph type="title"/>
          </p:nvPr>
        </p:nvSpPr>
        <p:spPr/>
        <p:txBody>
          <a:bodyPr/>
          <a:lstStyle/>
          <a:p>
            <a:r>
              <a:rPr lang="ru-RU" dirty="0"/>
              <a:t>Примеры системных промптов</a:t>
            </a:r>
          </a:p>
        </p:txBody>
      </p:sp>
      <p:graphicFrame>
        <p:nvGraphicFramePr>
          <p:cNvPr id="4" name="Объект 3">
            <a:extLst>
              <a:ext uri="{FF2B5EF4-FFF2-40B4-BE49-F238E27FC236}">
                <a16:creationId xmlns:a16="http://schemas.microsoft.com/office/drawing/2014/main" id="{BDBC14C6-90E4-404A-B424-22BC3234786D}"/>
              </a:ext>
            </a:extLst>
          </p:cNvPr>
          <p:cNvGraphicFramePr>
            <a:graphicFrameLocks noGrp="1"/>
          </p:cNvGraphicFramePr>
          <p:nvPr>
            <p:ph idx="1"/>
            <p:extLst>
              <p:ext uri="{D42A27DB-BD31-4B8C-83A1-F6EECF244321}">
                <p14:modId xmlns:p14="http://schemas.microsoft.com/office/powerpoint/2010/main" val="139836119"/>
              </p:ext>
            </p:extLst>
          </p:nvPr>
        </p:nvGraphicFramePr>
        <p:xfrm>
          <a:off x="628649" y="1570982"/>
          <a:ext cx="7681973" cy="5116868"/>
        </p:xfrm>
        <a:graphic>
          <a:graphicData uri="http://schemas.openxmlformats.org/drawingml/2006/table">
            <a:tbl>
              <a:tblPr/>
              <a:tblGrid>
                <a:gridCol w="7681973">
                  <a:extLst>
                    <a:ext uri="{9D8B030D-6E8A-4147-A177-3AD203B41FA5}">
                      <a16:colId xmlns:a16="http://schemas.microsoft.com/office/drawing/2014/main" val="2856518598"/>
                    </a:ext>
                  </a:extLst>
                </a:gridCol>
              </a:tblGrid>
              <a:tr h="1640631">
                <a:tc>
                  <a:txBody>
                    <a:bodyPr/>
                    <a:lstStyle/>
                    <a:p>
                      <a:pPr algn="l" fontAlgn="t"/>
                      <a:r>
                        <a:rPr lang="ru-RU" sz="1400" b="1" dirty="0">
                          <a:solidFill>
                            <a:srgbClr val="4D4C4C"/>
                          </a:solidFill>
                          <a:effectLst/>
                          <a:latin typeface="Manrope"/>
                        </a:rPr>
                        <a:t>Роль учёного: </a:t>
                      </a:r>
                      <a:br>
                        <a:rPr lang="ru-RU" sz="1400" b="0" dirty="0">
                          <a:solidFill>
                            <a:srgbClr val="4D4C4C"/>
                          </a:solidFill>
                          <a:effectLst/>
                          <a:latin typeface="Manrope"/>
                        </a:rPr>
                      </a:br>
                      <a:r>
                        <a:rPr lang="ru-RU" sz="1400" b="0" dirty="0">
                          <a:solidFill>
                            <a:srgbClr val="4D4C4C"/>
                          </a:solidFill>
                          <a:effectLst/>
                          <a:latin typeface="Manrope"/>
                        </a:rPr>
                        <a:t>Ты — виртуальный учёный, ведущий специалист в своей области. Твоя задача — анализировать сложные научные вопросы, основываясь на последних исследованиях и предоставлять точные, обоснованные выводы. Говори четко, с акцентом на научные данные и факты, избегая упрощений. Твой стиль должен отражать глубокое понимание предмета и внимание к деталям, свойственное академической среде.</a:t>
                      </a:r>
                    </a:p>
                  </a:txBody>
                  <a:tcPr marL="171043" marR="171043" marT="171043" marB="171043">
                    <a:lnL w="9525" cap="flat" cmpd="sng" algn="ctr">
                      <a:solidFill>
                        <a:srgbClr val="E1E8F3"/>
                      </a:solidFill>
                      <a:prstDash val="solid"/>
                      <a:round/>
                      <a:headEnd type="none" w="med" len="med"/>
                      <a:tailEnd type="none" w="med" len="med"/>
                    </a:lnL>
                    <a:lnR w="9525" cap="flat" cmpd="sng" algn="ctr">
                      <a:solidFill>
                        <a:srgbClr val="E1E8F3"/>
                      </a:solidFill>
                      <a:prstDash val="solid"/>
                      <a:round/>
                      <a:headEnd type="none" w="med" len="med"/>
                      <a:tailEnd type="none" w="med" len="med"/>
                    </a:lnR>
                    <a:lnT>
                      <a:noFill/>
                    </a:lnT>
                    <a:lnB w="9525" cap="flat" cmpd="sng" algn="ctr">
                      <a:solidFill>
                        <a:srgbClr val="E1E8F3"/>
                      </a:solidFill>
                      <a:prstDash val="solid"/>
                      <a:round/>
                      <a:headEnd type="none" w="med" len="med"/>
                      <a:tailEnd type="none" w="med" len="med"/>
                    </a:lnB>
                    <a:solidFill>
                      <a:srgbClr val="FFFFFF"/>
                    </a:solidFill>
                  </a:tcPr>
                </a:tc>
                <a:extLst>
                  <a:ext uri="{0D108BD9-81ED-4DB2-BD59-A6C34878D82A}">
                    <a16:rowId xmlns:a16="http://schemas.microsoft.com/office/drawing/2014/main" val="202029230"/>
                  </a:ext>
                </a:extLst>
              </a:tr>
              <a:tr h="1640631">
                <a:tc>
                  <a:txBody>
                    <a:bodyPr/>
                    <a:lstStyle/>
                    <a:p>
                      <a:pPr algn="l" fontAlgn="t"/>
                      <a:r>
                        <a:rPr lang="ru-RU" sz="1400" b="1" dirty="0">
                          <a:solidFill>
                            <a:srgbClr val="4D4C4C"/>
                          </a:solidFill>
                          <a:effectLst/>
                          <a:latin typeface="Manrope"/>
                        </a:rPr>
                        <a:t>Роль консультанта: </a:t>
                      </a:r>
                      <a:br>
                        <a:rPr lang="ru-RU" sz="1400" b="0" dirty="0">
                          <a:solidFill>
                            <a:srgbClr val="4D4C4C"/>
                          </a:solidFill>
                          <a:effectLst/>
                          <a:latin typeface="Manrope"/>
                        </a:rPr>
                      </a:br>
                      <a:r>
                        <a:rPr lang="ru-RU" sz="1400" b="0" dirty="0">
                          <a:solidFill>
                            <a:srgbClr val="4D4C4C"/>
                          </a:solidFill>
                          <a:effectLst/>
                          <a:latin typeface="Manrope"/>
                        </a:rPr>
                        <a:t>Ты — виртуальный консультант, эксперт в области бизнес-анализа и стратегического планирования. Твоя задача — предоставлять профессиональные рекомендации, которые помогут клиентам принимать взвешенные решения. Говори уверенно и структурировано, избегая лишней терминологии, но при этом сохраняя профессиональный тон. Твои ответы должны быть ориентированы на достижение целей клиента и включать четкие шаги для их реализации.</a:t>
                      </a:r>
                    </a:p>
                  </a:txBody>
                  <a:tcPr marL="171043" marR="171043" marT="171043" marB="171043">
                    <a:lnL w="9525" cap="flat" cmpd="sng" algn="ctr">
                      <a:solidFill>
                        <a:srgbClr val="E1E8F3"/>
                      </a:solidFill>
                      <a:prstDash val="solid"/>
                      <a:round/>
                      <a:headEnd type="none" w="med" len="med"/>
                      <a:tailEnd type="none" w="med" len="med"/>
                    </a:lnL>
                    <a:lnR w="9525" cap="flat" cmpd="sng" algn="ctr">
                      <a:solidFill>
                        <a:srgbClr val="E1E8F3"/>
                      </a:solidFill>
                      <a:prstDash val="solid"/>
                      <a:round/>
                      <a:headEnd type="none" w="med" len="med"/>
                      <a:tailEnd type="none" w="med" len="med"/>
                    </a:lnR>
                    <a:lnT w="9525" cap="flat" cmpd="sng" algn="ctr">
                      <a:solidFill>
                        <a:srgbClr val="E1E8F3"/>
                      </a:solidFill>
                      <a:prstDash val="solid"/>
                      <a:round/>
                      <a:headEnd type="none" w="med" len="med"/>
                      <a:tailEnd type="none" w="med" len="med"/>
                    </a:lnT>
                    <a:lnB w="9525" cap="flat" cmpd="sng" algn="ctr">
                      <a:solidFill>
                        <a:srgbClr val="E1E8F3"/>
                      </a:solidFill>
                      <a:prstDash val="solid"/>
                      <a:round/>
                      <a:headEnd type="none" w="med" len="med"/>
                      <a:tailEnd type="none" w="med" len="med"/>
                    </a:lnB>
                    <a:solidFill>
                      <a:srgbClr val="F7F8FD"/>
                    </a:solidFill>
                  </a:tcPr>
                </a:tc>
                <a:extLst>
                  <a:ext uri="{0D108BD9-81ED-4DB2-BD59-A6C34878D82A}">
                    <a16:rowId xmlns:a16="http://schemas.microsoft.com/office/drawing/2014/main" val="3709005797"/>
                  </a:ext>
                </a:extLst>
              </a:tr>
              <a:tr h="1640631">
                <a:tc>
                  <a:txBody>
                    <a:bodyPr/>
                    <a:lstStyle/>
                    <a:p>
                      <a:pPr algn="l" fontAlgn="t"/>
                      <a:r>
                        <a:rPr lang="ru-RU" sz="1400" b="1" dirty="0">
                          <a:solidFill>
                            <a:srgbClr val="4D4C4C"/>
                          </a:solidFill>
                          <a:effectLst/>
                          <a:latin typeface="Manrope"/>
                        </a:rPr>
                        <a:t>Роль психолога: </a:t>
                      </a:r>
                      <a:br>
                        <a:rPr lang="ru-RU" sz="1400" b="0" dirty="0">
                          <a:solidFill>
                            <a:srgbClr val="4D4C4C"/>
                          </a:solidFill>
                          <a:effectLst/>
                          <a:latin typeface="Manrope"/>
                        </a:rPr>
                      </a:br>
                      <a:r>
                        <a:rPr lang="ru-RU" sz="1400" b="0" dirty="0">
                          <a:solidFill>
                            <a:srgbClr val="4D4C4C"/>
                          </a:solidFill>
                          <a:effectLst/>
                          <a:latin typeface="Manrope"/>
                        </a:rPr>
                        <a:t>Ты — виртуальный психолог, внимательный и эмпатичный. Твоя задача — поддерживать пользователей, помогая им разобраться в своих чувствах, мыслях и проблемах. Говори мягко, с пониманием и заботой, создавая ощущение безопасности и поддержки. Твои ответы должны быть основаны на принципах психологической помощи, направленных на самопознание, эмоциональное благополучие и развитие положительных изменений.</a:t>
                      </a:r>
                    </a:p>
                  </a:txBody>
                  <a:tcPr marL="171043" marR="171043" marT="171043" marB="171043">
                    <a:lnL w="9525" cap="flat" cmpd="sng" algn="ctr">
                      <a:solidFill>
                        <a:srgbClr val="E1E8F3"/>
                      </a:solidFill>
                      <a:prstDash val="solid"/>
                      <a:round/>
                      <a:headEnd type="none" w="med" len="med"/>
                      <a:tailEnd type="none" w="med" len="med"/>
                    </a:lnL>
                    <a:lnR w="9525" cap="flat" cmpd="sng" algn="ctr">
                      <a:solidFill>
                        <a:srgbClr val="E1E8F3"/>
                      </a:solidFill>
                      <a:prstDash val="solid"/>
                      <a:round/>
                      <a:headEnd type="none" w="med" len="med"/>
                      <a:tailEnd type="none" w="med" len="med"/>
                    </a:lnR>
                    <a:lnT w="9525" cap="flat" cmpd="sng" algn="ctr">
                      <a:solidFill>
                        <a:srgbClr val="E1E8F3"/>
                      </a:solidFill>
                      <a:prstDash val="solid"/>
                      <a:round/>
                      <a:headEnd type="none" w="med" len="med"/>
                      <a:tailEnd type="none" w="med" len="med"/>
                    </a:lnT>
                    <a:lnB w="9525" cap="flat" cmpd="sng" algn="ctr">
                      <a:solidFill>
                        <a:srgbClr val="E1E8F3"/>
                      </a:solidFill>
                      <a:prstDash val="solid"/>
                      <a:round/>
                      <a:headEnd type="none" w="med" len="med"/>
                      <a:tailEnd type="none" w="med" len="med"/>
                    </a:lnB>
                    <a:solidFill>
                      <a:srgbClr val="FFFFFF"/>
                    </a:solidFill>
                  </a:tcPr>
                </a:tc>
                <a:extLst>
                  <a:ext uri="{0D108BD9-81ED-4DB2-BD59-A6C34878D82A}">
                    <a16:rowId xmlns:a16="http://schemas.microsoft.com/office/drawing/2014/main" val="2677253436"/>
                  </a:ext>
                </a:extLst>
              </a:tr>
            </a:tbl>
          </a:graphicData>
        </a:graphic>
      </p:graphicFrame>
    </p:spTree>
    <p:extLst>
      <p:ext uri="{BB962C8B-B14F-4D97-AF65-F5344CB8AC3E}">
        <p14:creationId xmlns:p14="http://schemas.microsoft.com/office/powerpoint/2010/main" val="31101237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55A2EF0-2C48-5E4C-923C-D411582A172A}"/>
              </a:ext>
            </a:extLst>
          </p:cNvPr>
          <p:cNvSpPr>
            <a:spLocks noGrp="1"/>
          </p:cNvSpPr>
          <p:nvPr>
            <p:ph type="title"/>
          </p:nvPr>
        </p:nvSpPr>
        <p:spPr/>
        <p:txBody>
          <a:bodyPr>
            <a:normAutofit/>
          </a:bodyPr>
          <a:lstStyle/>
          <a:p>
            <a:r>
              <a:rPr lang="ru-RU" dirty="0"/>
              <a:t>Интерфейс </a:t>
            </a:r>
            <a:r>
              <a:rPr lang="en" dirty="0"/>
              <a:t>Hugging Face Playground</a:t>
            </a:r>
            <a:endParaRPr lang="ru-RU" dirty="0"/>
          </a:p>
        </p:txBody>
      </p:sp>
      <p:pic>
        <p:nvPicPr>
          <p:cNvPr id="4" name="Объект 3">
            <a:extLst>
              <a:ext uri="{FF2B5EF4-FFF2-40B4-BE49-F238E27FC236}">
                <a16:creationId xmlns:a16="http://schemas.microsoft.com/office/drawing/2014/main" id="{C8FCD96C-BB30-524D-961D-BFB8549E0F7F}"/>
              </a:ext>
            </a:extLst>
          </p:cNvPr>
          <p:cNvPicPr>
            <a:picLocks noGrp="1" noChangeAspect="1"/>
          </p:cNvPicPr>
          <p:nvPr>
            <p:ph idx="1"/>
          </p:nvPr>
        </p:nvPicPr>
        <p:blipFill>
          <a:blip r:embed="rId2"/>
          <a:stretch>
            <a:fillRect/>
          </a:stretch>
        </p:blipFill>
        <p:spPr>
          <a:xfrm>
            <a:off x="628650" y="1443660"/>
            <a:ext cx="7886700" cy="5434703"/>
          </a:xfrm>
          <a:prstGeom prst="rect">
            <a:avLst/>
          </a:prstGeom>
        </p:spPr>
      </p:pic>
    </p:spTree>
    <p:extLst>
      <p:ext uri="{BB962C8B-B14F-4D97-AF65-F5344CB8AC3E}">
        <p14:creationId xmlns:p14="http://schemas.microsoft.com/office/powerpoint/2010/main" val="11273485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36BA7F-1552-FE47-B9F5-80119BD58C6A}"/>
              </a:ext>
            </a:extLst>
          </p:cNvPr>
          <p:cNvSpPr>
            <a:spLocks noGrp="1"/>
          </p:cNvSpPr>
          <p:nvPr>
            <p:ph type="title"/>
          </p:nvPr>
        </p:nvSpPr>
        <p:spPr/>
        <p:txBody>
          <a:bodyPr/>
          <a:lstStyle/>
          <a:p>
            <a:r>
              <a:rPr lang="ru-RU" dirty="0"/>
              <a:t>Классификация промптов</a:t>
            </a:r>
          </a:p>
        </p:txBody>
      </p:sp>
      <p:graphicFrame>
        <p:nvGraphicFramePr>
          <p:cNvPr id="4" name="Объект 3">
            <a:extLst>
              <a:ext uri="{FF2B5EF4-FFF2-40B4-BE49-F238E27FC236}">
                <a16:creationId xmlns:a16="http://schemas.microsoft.com/office/drawing/2014/main" id="{D44EA2AA-71E3-954B-866E-87EEC3DB30F3}"/>
              </a:ext>
            </a:extLst>
          </p:cNvPr>
          <p:cNvGraphicFramePr>
            <a:graphicFrameLocks noGrp="1"/>
          </p:cNvGraphicFramePr>
          <p:nvPr>
            <p:ph idx="1"/>
            <p:extLst>
              <p:ext uri="{D42A27DB-BD31-4B8C-83A1-F6EECF244321}">
                <p14:modId xmlns:p14="http://schemas.microsoft.com/office/powerpoint/2010/main" val="133980622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13647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857249"/>
            <a:ext cx="3428999" cy="5143499"/>
          </a:xfrm>
          <a:prstGeom prst="rect">
            <a:avLst/>
          </a:prstGeom>
        </p:spPr>
      </p:pic>
      <p:sp>
        <p:nvSpPr>
          <p:cNvPr id="3" name="object 3"/>
          <p:cNvSpPr txBox="1">
            <a:spLocks noGrp="1"/>
          </p:cNvSpPr>
          <p:nvPr>
            <p:ph type="title"/>
          </p:nvPr>
        </p:nvSpPr>
        <p:spPr>
          <a:xfrm>
            <a:off x="3981354" y="1359606"/>
            <a:ext cx="3217069" cy="1024800"/>
          </a:xfrm>
          <a:prstGeom prst="rect">
            <a:avLst/>
          </a:prstGeom>
        </p:spPr>
        <p:txBody>
          <a:bodyPr vert="horz" wrap="square" lIns="0" tIns="9049" rIns="0" bIns="0" rtlCol="0" anchor="ctr">
            <a:spAutoFit/>
          </a:bodyPr>
          <a:lstStyle/>
          <a:p>
            <a:pPr marL="9525">
              <a:lnSpc>
                <a:spcPct val="100000"/>
              </a:lnSpc>
              <a:spcBef>
                <a:spcPts val="71"/>
              </a:spcBef>
            </a:pPr>
            <a:r>
              <a:rPr spc="-38" dirty="0"/>
              <a:t>Zero-</a:t>
            </a:r>
            <a:r>
              <a:rPr dirty="0"/>
              <a:t>shot</a:t>
            </a:r>
            <a:r>
              <a:rPr spc="-41" dirty="0"/>
              <a:t> </a:t>
            </a:r>
            <a:r>
              <a:rPr spc="-8" dirty="0"/>
              <a:t>prompting</a:t>
            </a:r>
          </a:p>
        </p:txBody>
      </p:sp>
      <p:grpSp>
        <p:nvGrpSpPr>
          <p:cNvPr id="4" name="object 4"/>
          <p:cNvGrpSpPr/>
          <p:nvPr/>
        </p:nvGrpSpPr>
        <p:grpSpPr>
          <a:xfrm>
            <a:off x="3979069" y="2361058"/>
            <a:ext cx="4614863" cy="1722596"/>
            <a:chOff x="5305425" y="2005076"/>
            <a:chExt cx="6153150" cy="2296795"/>
          </a:xfrm>
        </p:grpSpPr>
        <p:sp>
          <p:nvSpPr>
            <p:cNvPr id="5" name="object 5"/>
            <p:cNvSpPr/>
            <p:nvPr/>
          </p:nvSpPr>
          <p:spPr>
            <a:xfrm>
              <a:off x="5320665" y="2020316"/>
              <a:ext cx="6122670" cy="2266315"/>
            </a:xfrm>
            <a:custGeom>
              <a:avLst/>
              <a:gdLst/>
              <a:ahLst/>
              <a:cxnLst/>
              <a:rect l="l" t="t" r="r" b="b"/>
              <a:pathLst>
                <a:path w="6122670" h="2266315">
                  <a:moveTo>
                    <a:pt x="0" y="89788"/>
                  </a:moveTo>
                  <a:lnTo>
                    <a:pt x="7046" y="54810"/>
                  </a:lnTo>
                  <a:lnTo>
                    <a:pt x="26273" y="26273"/>
                  </a:lnTo>
                  <a:lnTo>
                    <a:pt x="54810" y="7046"/>
                  </a:lnTo>
                  <a:lnTo>
                    <a:pt x="89788" y="0"/>
                  </a:lnTo>
                  <a:lnTo>
                    <a:pt x="6032881" y="0"/>
                  </a:lnTo>
                  <a:lnTo>
                    <a:pt x="6067859" y="7046"/>
                  </a:lnTo>
                  <a:lnTo>
                    <a:pt x="6096396" y="26273"/>
                  </a:lnTo>
                  <a:lnTo>
                    <a:pt x="6115623" y="54810"/>
                  </a:lnTo>
                  <a:lnTo>
                    <a:pt x="6122670" y="89788"/>
                  </a:lnTo>
                  <a:lnTo>
                    <a:pt x="6122670" y="2176145"/>
                  </a:lnTo>
                  <a:lnTo>
                    <a:pt x="6115623" y="2211143"/>
                  </a:lnTo>
                  <a:lnTo>
                    <a:pt x="6096396" y="2239724"/>
                  </a:lnTo>
                  <a:lnTo>
                    <a:pt x="6067859" y="2258994"/>
                  </a:lnTo>
                  <a:lnTo>
                    <a:pt x="6032881" y="2266061"/>
                  </a:lnTo>
                  <a:lnTo>
                    <a:pt x="89788" y="2266061"/>
                  </a:lnTo>
                  <a:lnTo>
                    <a:pt x="54810" y="2258994"/>
                  </a:lnTo>
                  <a:lnTo>
                    <a:pt x="26273" y="2239724"/>
                  </a:lnTo>
                  <a:lnTo>
                    <a:pt x="7046" y="2211143"/>
                  </a:lnTo>
                  <a:lnTo>
                    <a:pt x="0" y="2176145"/>
                  </a:lnTo>
                  <a:lnTo>
                    <a:pt x="0" y="89788"/>
                  </a:lnTo>
                  <a:close/>
                </a:path>
              </a:pathLst>
            </a:custGeom>
            <a:ln w="30480">
              <a:solidFill>
                <a:srgbClr val="7700FF"/>
              </a:solidFill>
            </a:ln>
          </p:spPr>
          <p:txBody>
            <a:bodyPr wrap="square" lIns="0" tIns="0" rIns="0" bIns="0" rtlCol="0"/>
            <a:lstStyle/>
            <a:p>
              <a:endParaRPr sz="1350"/>
            </a:p>
          </p:txBody>
        </p:sp>
        <p:pic>
          <p:nvPicPr>
            <p:cNvPr id="6" name="object 6"/>
            <p:cNvPicPr/>
            <p:nvPr/>
          </p:nvPicPr>
          <p:blipFill>
            <a:blip r:embed="rId3" cstate="print"/>
            <a:stretch>
              <a:fillRect/>
            </a:stretch>
          </p:blipFill>
          <p:spPr>
            <a:xfrm>
              <a:off x="5560440" y="2185416"/>
              <a:ext cx="2160016" cy="393191"/>
            </a:xfrm>
            <a:prstGeom prst="rect">
              <a:avLst/>
            </a:prstGeom>
          </p:spPr>
        </p:pic>
      </p:grpSp>
      <p:sp>
        <p:nvSpPr>
          <p:cNvPr id="7" name="object 7"/>
          <p:cNvSpPr txBox="1"/>
          <p:nvPr/>
        </p:nvSpPr>
        <p:spPr>
          <a:xfrm>
            <a:off x="4029410" y="2830689"/>
            <a:ext cx="4516755" cy="1048620"/>
          </a:xfrm>
          <a:prstGeom prst="rect">
            <a:avLst/>
          </a:prstGeom>
        </p:spPr>
        <p:txBody>
          <a:bodyPr vert="horz" wrap="square" lIns="0" tIns="9525" rIns="0" bIns="0" rtlCol="0">
            <a:spAutoFit/>
          </a:bodyPr>
          <a:lstStyle/>
          <a:p>
            <a:pPr marL="140494" marR="251460">
              <a:lnSpc>
                <a:spcPct val="112500"/>
              </a:lnSpc>
              <a:spcBef>
                <a:spcPts val="75"/>
              </a:spcBef>
            </a:pPr>
            <a:r>
              <a:rPr sz="1500" dirty="0">
                <a:latin typeface="Calibri"/>
                <a:cs typeface="Calibri"/>
              </a:rPr>
              <a:t>Это</a:t>
            </a:r>
            <a:r>
              <a:rPr sz="1500" spc="-45" dirty="0">
                <a:latin typeface="Calibri"/>
                <a:cs typeface="Calibri"/>
              </a:rPr>
              <a:t> </a:t>
            </a:r>
            <a:r>
              <a:rPr sz="1500" spc="-8" dirty="0">
                <a:latin typeface="Calibri"/>
                <a:cs typeface="Calibri"/>
              </a:rPr>
              <a:t>метод</a:t>
            </a:r>
            <a:r>
              <a:rPr sz="1500" spc="-49" dirty="0">
                <a:latin typeface="Calibri"/>
                <a:cs typeface="Calibri"/>
              </a:rPr>
              <a:t> </a:t>
            </a:r>
            <a:r>
              <a:rPr sz="1500" dirty="0">
                <a:latin typeface="Calibri"/>
                <a:cs typeface="Calibri"/>
              </a:rPr>
              <a:t>работы</a:t>
            </a:r>
            <a:r>
              <a:rPr sz="1500" spc="-53" dirty="0">
                <a:latin typeface="Calibri"/>
                <a:cs typeface="Calibri"/>
              </a:rPr>
              <a:t> </a:t>
            </a:r>
            <a:r>
              <a:rPr sz="1500" dirty="0">
                <a:latin typeface="Calibri"/>
                <a:cs typeface="Calibri"/>
              </a:rPr>
              <a:t>с</a:t>
            </a:r>
            <a:r>
              <a:rPr sz="1500" spc="-38" dirty="0">
                <a:latin typeface="Calibri"/>
                <a:cs typeface="Calibri"/>
              </a:rPr>
              <a:t> </a:t>
            </a:r>
            <a:r>
              <a:rPr sz="1500" dirty="0">
                <a:latin typeface="Calibri"/>
                <a:cs typeface="Calibri"/>
              </a:rPr>
              <a:t>языковыми</a:t>
            </a:r>
            <a:r>
              <a:rPr sz="1500" spc="-45" dirty="0">
                <a:latin typeface="Calibri"/>
                <a:cs typeface="Calibri"/>
              </a:rPr>
              <a:t> </a:t>
            </a:r>
            <a:r>
              <a:rPr sz="1500" spc="-8" dirty="0">
                <a:latin typeface="Calibri"/>
                <a:cs typeface="Calibri"/>
              </a:rPr>
              <a:t>моделями,</a:t>
            </a:r>
            <a:r>
              <a:rPr sz="1500" spc="-45" dirty="0">
                <a:latin typeface="Calibri"/>
                <a:cs typeface="Calibri"/>
              </a:rPr>
              <a:t> </a:t>
            </a:r>
            <a:r>
              <a:rPr sz="1500" spc="-19" dirty="0">
                <a:latin typeface="Calibri"/>
                <a:cs typeface="Calibri"/>
              </a:rPr>
              <a:t>при </a:t>
            </a:r>
            <a:r>
              <a:rPr sz="1500" spc="-8" dirty="0">
                <a:latin typeface="Calibri"/>
                <a:cs typeface="Calibri"/>
              </a:rPr>
              <a:t>котором</a:t>
            </a:r>
            <a:r>
              <a:rPr sz="1500" spc="-53" dirty="0">
                <a:latin typeface="Calibri"/>
                <a:cs typeface="Calibri"/>
              </a:rPr>
              <a:t> </a:t>
            </a:r>
            <a:r>
              <a:rPr sz="1500" dirty="0">
                <a:latin typeface="Calibri"/>
                <a:cs typeface="Calibri"/>
              </a:rPr>
              <a:t>мы</a:t>
            </a:r>
            <a:r>
              <a:rPr sz="1500" spc="-26" dirty="0">
                <a:latin typeface="Calibri"/>
                <a:cs typeface="Calibri"/>
              </a:rPr>
              <a:t> </a:t>
            </a:r>
            <a:r>
              <a:rPr sz="1500" dirty="0">
                <a:latin typeface="Calibri"/>
                <a:cs typeface="Calibri"/>
              </a:rPr>
              <a:t>просим</a:t>
            </a:r>
            <a:r>
              <a:rPr sz="1500" spc="-53" dirty="0">
                <a:latin typeface="Calibri"/>
                <a:cs typeface="Calibri"/>
              </a:rPr>
              <a:t> </a:t>
            </a:r>
            <a:r>
              <a:rPr sz="1500" spc="-8" dirty="0">
                <a:latin typeface="Calibri"/>
                <a:cs typeface="Calibri"/>
              </a:rPr>
              <a:t>модель</a:t>
            </a:r>
            <a:r>
              <a:rPr sz="1500" spc="-30" dirty="0">
                <a:latin typeface="Calibri"/>
                <a:cs typeface="Calibri"/>
              </a:rPr>
              <a:t> </a:t>
            </a:r>
            <a:r>
              <a:rPr sz="1500" dirty="0">
                <a:latin typeface="Calibri"/>
                <a:cs typeface="Calibri"/>
              </a:rPr>
              <a:t>выполнить</a:t>
            </a:r>
            <a:r>
              <a:rPr sz="1500" spc="-34" dirty="0">
                <a:latin typeface="Calibri"/>
                <a:cs typeface="Calibri"/>
              </a:rPr>
              <a:t> </a:t>
            </a:r>
            <a:r>
              <a:rPr sz="1500" dirty="0">
                <a:latin typeface="Calibri"/>
                <a:cs typeface="Calibri"/>
              </a:rPr>
              <a:t>задачу</a:t>
            </a:r>
            <a:r>
              <a:rPr sz="1500" spc="-30" dirty="0">
                <a:latin typeface="Calibri"/>
                <a:cs typeface="Calibri"/>
              </a:rPr>
              <a:t> </a:t>
            </a:r>
            <a:r>
              <a:rPr sz="1500" spc="-19" dirty="0">
                <a:latin typeface="Calibri"/>
                <a:cs typeface="Calibri"/>
              </a:rPr>
              <a:t>без </a:t>
            </a:r>
            <a:r>
              <a:rPr sz="1500" spc="-8" dirty="0">
                <a:latin typeface="Calibri"/>
                <a:cs typeface="Calibri"/>
              </a:rPr>
              <a:t>предварительного</a:t>
            </a:r>
            <a:r>
              <a:rPr sz="1500" spc="-49" dirty="0">
                <a:latin typeface="Calibri"/>
                <a:cs typeface="Calibri"/>
              </a:rPr>
              <a:t> </a:t>
            </a:r>
            <a:r>
              <a:rPr sz="1500" dirty="0">
                <a:latin typeface="Calibri"/>
                <a:cs typeface="Calibri"/>
              </a:rPr>
              <a:t>показа</a:t>
            </a:r>
            <a:r>
              <a:rPr sz="1500" spc="-34" dirty="0">
                <a:latin typeface="Calibri"/>
                <a:cs typeface="Calibri"/>
              </a:rPr>
              <a:t> </a:t>
            </a:r>
            <a:r>
              <a:rPr sz="1500" dirty="0">
                <a:latin typeface="Calibri"/>
                <a:cs typeface="Calibri"/>
              </a:rPr>
              <a:t>примеров</a:t>
            </a:r>
            <a:r>
              <a:rPr sz="1500" spc="-41" dirty="0">
                <a:latin typeface="Calibri"/>
                <a:cs typeface="Calibri"/>
              </a:rPr>
              <a:t> </a:t>
            </a:r>
            <a:r>
              <a:rPr sz="1500" dirty="0">
                <a:latin typeface="Calibri"/>
                <a:cs typeface="Calibri"/>
              </a:rPr>
              <a:t>того,</a:t>
            </a:r>
            <a:r>
              <a:rPr sz="1500" spc="-34" dirty="0">
                <a:latin typeface="Calibri"/>
                <a:cs typeface="Calibri"/>
              </a:rPr>
              <a:t> </a:t>
            </a:r>
            <a:r>
              <a:rPr sz="1500" spc="-19" dirty="0">
                <a:latin typeface="Calibri"/>
                <a:cs typeface="Calibri"/>
              </a:rPr>
              <a:t>как</a:t>
            </a:r>
            <a:endParaRPr sz="1500">
              <a:latin typeface="Calibri"/>
              <a:cs typeface="Calibri"/>
            </a:endParaRPr>
          </a:p>
          <a:p>
            <a:pPr marL="140494">
              <a:spcBef>
                <a:spcPts val="225"/>
              </a:spcBef>
            </a:pPr>
            <a:r>
              <a:rPr sz="1500" dirty="0">
                <a:latin typeface="Calibri"/>
                <a:cs typeface="Calibri"/>
              </a:rPr>
              <a:t>именно</a:t>
            </a:r>
            <a:r>
              <a:rPr sz="1500" spc="-23" dirty="0">
                <a:latin typeface="Calibri"/>
                <a:cs typeface="Calibri"/>
              </a:rPr>
              <a:t> </a:t>
            </a:r>
            <a:r>
              <a:rPr sz="1500" dirty="0">
                <a:latin typeface="Calibri"/>
                <a:cs typeface="Calibri"/>
              </a:rPr>
              <a:t>нужно</a:t>
            </a:r>
            <a:r>
              <a:rPr sz="1500" spc="-38" dirty="0">
                <a:latin typeface="Calibri"/>
                <a:cs typeface="Calibri"/>
              </a:rPr>
              <a:t> </a:t>
            </a:r>
            <a:r>
              <a:rPr sz="1500" dirty="0">
                <a:latin typeface="Calibri"/>
                <a:cs typeface="Calibri"/>
              </a:rPr>
              <a:t>это</a:t>
            </a:r>
            <a:r>
              <a:rPr sz="1500" spc="-26" dirty="0">
                <a:latin typeface="Calibri"/>
                <a:cs typeface="Calibri"/>
              </a:rPr>
              <a:t> </a:t>
            </a:r>
            <a:r>
              <a:rPr sz="1500" spc="-8" dirty="0">
                <a:latin typeface="Calibri"/>
                <a:cs typeface="Calibri"/>
              </a:rPr>
              <a:t>делать</a:t>
            </a:r>
            <a:endParaRPr sz="1500">
              <a:latin typeface="Calibri"/>
              <a:cs typeface="Calibri"/>
            </a:endParaRPr>
          </a:p>
        </p:txBody>
      </p:sp>
      <p:grpSp>
        <p:nvGrpSpPr>
          <p:cNvPr id="8" name="object 8"/>
          <p:cNvGrpSpPr/>
          <p:nvPr/>
        </p:nvGrpSpPr>
        <p:grpSpPr>
          <a:xfrm>
            <a:off x="3979069" y="4220909"/>
            <a:ext cx="4614863" cy="952500"/>
            <a:chOff x="5305425" y="4484878"/>
            <a:chExt cx="6153150" cy="1270000"/>
          </a:xfrm>
        </p:grpSpPr>
        <p:sp>
          <p:nvSpPr>
            <p:cNvPr id="9" name="object 9"/>
            <p:cNvSpPr/>
            <p:nvPr/>
          </p:nvSpPr>
          <p:spPr>
            <a:xfrm>
              <a:off x="5320665" y="4500118"/>
              <a:ext cx="6122670" cy="1239520"/>
            </a:xfrm>
            <a:custGeom>
              <a:avLst/>
              <a:gdLst/>
              <a:ahLst/>
              <a:cxnLst/>
              <a:rect l="l" t="t" r="r" b="b"/>
              <a:pathLst>
                <a:path w="6122670" h="1239520">
                  <a:moveTo>
                    <a:pt x="0" y="89915"/>
                  </a:moveTo>
                  <a:lnTo>
                    <a:pt x="7046" y="54917"/>
                  </a:lnTo>
                  <a:lnTo>
                    <a:pt x="26273" y="26336"/>
                  </a:lnTo>
                  <a:lnTo>
                    <a:pt x="54810" y="7066"/>
                  </a:lnTo>
                  <a:lnTo>
                    <a:pt x="89788" y="0"/>
                  </a:lnTo>
                  <a:lnTo>
                    <a:pt x="6032881" y="0"/>
                  </a:lnTo>
                  <a:lnTo>
                    <a:pt x="6067859" y="7066"/>
                  </a:lnTo>
                  <a:lnTo>
                    <a:pt x="6096396" y="26336"/>
                  </a:lnTo>
                  <a:lnTo>
                    <a:pt x="6115623" y="54917"/>
                  </a:lnTo>
                  <a:lnTo>
                    <a:pt x="6122670" y="89915"/>
                  </a:lnTo>
                  <a:lnTo>
                    <a:pt x="6122670" y="1149654"/>
                  </a:lnTo>
                  <a:lnTo>
                    <a:pt x="6115623" y="1184625"/>
                  </a:lnTo>
                  <a:lnTo>
                    <a:pt x="6096396" y="1213181"/>
                  </a:lnTo>
                  <a:lnTo>
                    <a:pt x="6067859" y="1232434"/>
                  </a:lnTo>
                  <a:lnTo>
                    <a:pt x="6032881" y="1239494"/>
                  </a:lnTo>
                  <a:lnTo>
                    <a:pt x="89788" y="1239494"/>
                  </a:lnTo>
                  <a:lnTo>
                    <a:pt x="54810" y="1232434"/>
                  </a:lnTo>
                  <a:lnTo>
                    <a:pt x="26273" y="1213181"/>
                  </a:lnTo>
                  <a:lnTo>
                    <a:pt x="7046" y="1184625"/>
                  </a:lnTo>
                  <a:lnTo>
                    <a:pt x="0" y="1149654"/>
                  </a:lnTo>
                  <a:lnTo>
                    <a:pt x="0" y="89915"/>
                  </a:lnTo>
                  <a:close/>
                </a:path>
              </a:pathLst>
            </a:custGeom>
            <a:ln w="30480">
              <a:solidFill>
                <a:srgbClr val="FF4F11"/>
              </a:solidFill>
            </a:ln>
          </p:spPr>
          <p:txBody>
            <a:bodyPr wrap="square" lIns="0" tIns="0" rIns="0" bIns="0" rtlCol="0"/>
            <a:lstStyle/>
            <a:p>
              <a:endParaRPr sz="1350"/>
            </a:p>
          </p:txBody>
        </p:sp>
        <p:pic>
          <p:nvPicPr>
            <p:cNvPr id="10" name="object 10"/>
            <p:cNvPicPr/>
            <p:nvPr/>
          </p:nvPicPr>
          <p:blipFill>
            <a:blip r:embed="rId4" cstate="print"/>
            <a:stretch>
              <a:fillRect/>
            </a:stretch>
          </p:blipFill>
          <p:spPr>
            <a:xfrm>
              <a:off x="5560440" y="4665853"/>
              <a:ext cx="2581910" cy="393192"/>
            </a:xfrm>
            <a:prstGeom prst="rect">
              <a:avLst/>
            </a:prstGeom>
          </p:spPr>
        </p:pic>
      </p:grpSp>
      <p:sp>
        <p:nvSpPr>
          <p:cNvPr id="11" name="object 11"/>
          <p:cNvSpPr txBox="1"/>
          <p:nvPr/>
        </p:nvSpPr>
        <p:spPr>
          <a:xfrm>
            <a:off x="4160805" y="4719542"/>
            <a:ext cx="2926080" cy="240450"/>
          </a:xfrm>
          <a:prstGeom prst="rect">
            <a:avLst/>
          </a:prstGeom>
        </p:spPr>
        <p:txBody>
          <a:bodyPr vert="horz" wrap="square" lIns="0" tIns="9525" rIns="0" bIns="0" rtlCol="0">
            <a:spAutoFit/>
          </a:bodyPr>
          <a:lstStyle/>
          <a:p>
            <a:pPr marL="9525">
              <a:spcBef>
                <a:spcPts val="75"/>
              </a:spcBef>
            </a:pPr>
            <a:r>
              <a:rPr sz="1500" dirty="0">
                <a:latin typeface="Calibri"/>
                <a:cs typeface="Calibri"/>
              </a:rPr>
              <a:t>Мне</a:t>
            </a:r>
            <a:r>
              <a:rPr sz="1500" spc="-19" dirty="0">
                <a:latin typeface="Calibri"/>
                <a:cs typeface="Calibri"/>
              </a:rPr>
              <a:t> </a:t>
            </a:r>
            <a:r>
              <a:rPr sz="1500" dirty="0">
                <a:latin typeface="Calibri"/>
                <a:cs typeface="Calibri"/>
              </a:rPr>
              <a:t>нужно</a:t>
            </a:r>
            <a:r>
              <a:rPr sz="1500" spc="-23" dirty="0">
                <a:latin typeface="Calibri"/>
                <a:cs typeface="Calibri"/>
              </a:rPr>
              <a:t> </a:t>
            </a:r>
            <a:r>
              <a:rPr sz="1500" dirty="0">
                <a:latin typeface="Calibri"/>
                <a:cs typeface="Calibri"/>
              </a:rPr>
              <a:t>решить</a:t>
            </a:r>
            <a:r>
              <a:rPr sz="1500" spc="-34" dirty="0">
                <a:latin typeface="Calibri"/>
                <a:cs typeface="Calibri"/>
              </a:rPr>
              <a:t> </a:t>
            </a:r>
            <a:r>
              <a:rPr sz="1500" dirty="0">
                <a:latin typeface="Calibri"/>
                <a:cs typeface="Calibri"/>
              </a:rPr>
              <a:t>такую-то</a:t>
            </a:r>
            <a:r>
              <a:rPr sz="1500" spc="-41" dirty="0">
                <a:latin typeface="Calibri"/>
                <a:cs typeface="Calibri"/>
              </a:rPr>
              <a:t> </a:t>
            </a:r>
            <a:r>
              <a:rPr sz="1500" spc="-8" dirty="0">
                <a:latin typeface="Calibri"/>
                <a:cs typeface="Calibri"/>
              </a:rPr>
              <a:t>задачу</a:t>
            </a:r>
            <a:endParaRPr sz="150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AD3724-FCFC-7F47-A288-A45637390549}"/>
              </a:ext>
            </a:extLst>
          </p:cNvPr>
          <p:cNvSpPr>
            <a:spLocks noGrp="1"/>
          </p:cNvSpPr>
          <p:nvPr>
            <p:ph type="title"/>
          </p:nvPr>
        </p:nvSpPr>
        <p:spPr/>
        <p:txBody>
          <a:bodyPr/>
          <a:lstStyle/>
          <a:p>
            <a:r>
              <a:rPr lang="ru-RU" dirty="0"/>
              <a:t>Классификация</a:t>
            </a:r>
          </a:p>
        </p:txBody>
      </p:sp>
      <p:pic>
        <p:nvPicPr>
          <p:cNvPr id="5" name="Объект 4">
            <a:extLst>
              <a:ext uri="{FF2B5EF4-FFF2-40B4-BE49-F238E27FC236}">
                <a16:creationId xmlns:a16="http://schemas.microsoft.com/office/drawing/2014/main" id="{74165028-D2D4-5540-B13B-02AEAD250CF0}"/>
              </a:ext>
            </a:extLst>
          </p:cNvPr>
          <p:cNvPicPr>
            <a:picLocks noGrp="1" noChangeAspect="1"/>
          </p:cNvPicPr>
          <p:nvPr>
            <p:ph idx="1"/>
          </p:nvPr>
        </p:nvPicPr>
        <p:blipFill>
          <a:blip r:embed="rId2"/>
          <a:stretch>
            <a:fillRect/>
          </a:stretch>
        </p:blipFill>
        <p:spPr>
          <a:xfrm>
            <a:off x="457200" y="1403540"/>
            <a:ext cx="5491804" cy="2870151"/>
          </a:xfrm>
          <a:prstGeom prst="rect">
            <a:avLst/>
          </a:prstGeom>
        </p:spPr>
      </p:pic>
      <p:sp>
        <p:nvSpPr>
          <p:cNvPr id="4" name="Номер слайда 3">
            <a:extLst>
              <a:ext uri="{FF2B5EF4-FFF2-40B4-BE49-F238E27FC236}">
                <a16:creationId xmlns:a16="http://schemas.microsoft.com/office/drawing/2014/main" id="{E601C52A-0BAE-FE42-B7EB-62422C6E0D55}"/>
              </a:ext>
            </a:extLst>
          </p:cNvPr>
          <p:cNvSpPr>
            <a:spLocks noGrp="1"/>
          </p:cNvSpPr>
          <p:nvPr>
            <p:ph type="sldNum" sz="quarter" idx="12"/>
          </p:nvPr>
        </p:nvSpPr>
        <p:spPr/>
        <p:txBody>
          <a:bodyPr/>
          <a:lstStyle/>
          <a:p>
            <a:fld id="{38237106-F2ED-405E-BC33-CC3CF426205F}" type="slidenum">
              <a:rPr lang="en-US" smtClean="0"/>
              <a:pPr/>
              <a:t>6</a:t>
            </a:fld>
            <a:endParaRPr lang="en-US"/>
          </a:p>
        </p:txBody>
      </p:sp>
      <p:pic>
        <p:nvPicPr>
          <p:cNvPr id="6" name="Рисунок 5">
            <a:extLst>
              <a:ext uri="{FF2B5EF4-FFF2-40B4-BE49-F238E27FC236}">
                <a16:creationId xmlns:a16="http://schemas.microsoft.com/office/drawing/2014/main" id="{2E38BF7D-8106-644B-B290-7F63087F2C49}"/>
              </a:ext>
            </a:extLst>
          </p:cNvPr>
          <p:cNvPicPr>
            <a:picLocks noChangeAspect="1"/>
          </p:cNvPicPr>
          <p:nvPr/>
        </p:nvPicPr>
        <p:blipFill>
          <a:blip r:embed="rId3"/>
          <a:stretch>
            <a:fillRect/>
          </a:stretch>
        </p:blipFill>
        <p:spPr>
          <a:xfrm>
            <a:off x="4359475" y="4718852"/>
            <a:ext cx="3453683" cy="943739"/>
          </a:xfrm>
          <a:prstGeom prst="rect">
            <a:avLst/>
          </a:prstGeom>
        </p:spPr>
      </p:pic>
    </p:spTree>
    <p:extLst>
      <p:ext uri="{BB962C8B-B14F-4D97-AF65-F5344CB8AC3E}">
        <p14:creationId xmlns:p14="http://schemas.microsoft.com/office/powerpoint/2010/main" val="1924243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857251"/>
            <a:ext cx="9143999" cy="2105501"/>
          </a:xfrm>
          <a:prstGeom prst="rect">
            <a:avLst/>
          </a:prstGeom>
        </p:spPr>
      </p:pic>
      <p:sp>
        <p:nvSpPr>
          <p:cNvPr id="3" name="object 3"/>
          <p:cNvSpPr txBox="1">
            <a:spLocks noGrp="1"/>
          </p:cNvSpPr>
          <p:nvPr>
            <p:ph type="title"/>
          </p:nvPr>
        </p:nvSpPr>
        <p:spPr>
          <a:xfrm>
            <a:off x="517626" y="3099458"/>
            <a:ext cx="3961777" cy="516969"/>
          </a:xfrm>
          <a:prstGeom prst="rect">
            <a:avLst/>
          </a:prstGeom>
        </p:spPr>
        <p:txBody>
          <a:bodyPr vert="horz" wrap="square" lIns="0" tIns="9049" rIns="0" bIns="0" rtlCol="0" anchor="ctr">
            <a:spAutoFit/>
          </a:bodyPr>
          <a:lstStyle/>
          <a:p>
            <a:pPr marL="9525">
              <a:lnSpc>
                <a:spcPct val="100000"/>
              </a:lnSpc>
              <a:spcBef>
                <a:spcPts val="71"/>
              </a:spcBef>
            </a:pPr>
            <a:r>
              <a:rPr spc="-23" dirty="0"/>
              <a:t>One-</a:t>
            </a:r>
            <a:r>
              <a:rPr dirty="0"/>
              <a:t>shot</a:t>
            </a:r>
            <a:r>
              <a:rPr spc="-34" dirty="0"/>
              <a:t> </a:t>
            </a:r>
            <a:r>
              <a:rPr spc="-8" dirty="0"/>
              <a:t>prompting</a:t>
            </a:r>
          </a:p>
        </p:txBody>
      </p:sp>
      <p:grpSp>
        <p:nvGrpSpPr>
          <p:cNvPr id="4" name="object 4"/>
          <p:cNvGrpSpPr/>
          <p:nvPr/>
        </p:nvGrpSpPr>
        <p:grpSpPr>
          <a:xfrm>
            <a:off x="527161" y="3821563"/>
            <a:ext cx="8143875" cy="449580"/>
            <a:chOff x="702881" y="3952417"/>
            <a:chExt cx="10858500" cy="599440"/>
          </a:xfrm>
        </p:grpSpPr>
        <p:pic>
          <p:nvPicPr>
            <p:cNvPr id="5" name="object 5"/>
            <p:cNvPicPr/>
            <p:nvPr/>
          </p:nvPicPr>
          <p:blipFill>
            <a:blip r:embed="rId3" cstate="print"/>
            <a:stretch>
              <a:fillRect/>
            </a:stretch>
          </p:blipFill>
          <p:spPr>
            <a:xfrm>
              <a:off x="702881" y="3952417"/>
              <a:ext cx="3728338" cy="598881"/>
            </a:xfrm>
            <a:prstGeom prst="rect">
              <a:avLst/>
            </a:prstGeom>
          </p:spPr>
        </p:pic>
        <p:pic>
          <p:nvPicPr>
            <p:cNvPr id="6" name="object 6"/>
            <p:cNvPicPr/>
            <p:nvPr/>
          </p:nvPicPr>
          <p:blipFill>
            <a:blip r:embed="rId4" cstate="print"/>
            <a:stretch>
              <a:fillRect/>
            </a:stretch>
          </p:blipFill>
          <p:spPr>
            <a:xfrm>
              <a:off x="4267834" y="3952417"/>
              <a:ext cx="3728339" cy="598881"/>
            </a:xfrm>
            <a:prstGeom prst="rect">
              <a:avLst/>
            </a:prstGeom>
          </p:spPr>
        </p:pic>
        <p:pic>
          <p:nvPicPr>
            <p:cNvPr id="7" name="object 7"/>
            <p:cNvPicPr/>
            <p:nvPr/>
          </p:nvPicPr>
          <p:blipFill>
            <a:blip r:embed="rId5" cstate="print"/>
            <a:stretch>
              <a:fillRect/>
            </a:stretch>
          </p:blipFill>
          <p:spPr>
            <a:xfrm>
              <a:off x="7832725" y="3952417"/>
              <a:ext cx="3728338" cy="598881"/>
            </a:xfrm>
            <a:prstGeom prst="rect">
              <a:avLst/>
            </a:prstGeom>
          </p:spPr>
        </p:pic>
      </p:grpSp>
      <p:pic>
        <p:nvPicPr>
          <p:cNvPr id="8" name="object 8"/>
          <p:cNvPicPr/>
          <p:nvPr/>
        </p:nvPicPr>
        <p:blipFill>
          <a:blip r:embed="rId6" cstate="print"/>
          <a:stretch>
            <a:fillRect/>
          </a:stretch>
        </p:blipFill>
        <p:spPr>
          <a:xfrm>
            <a:off x="639622" y="4370355"/>
            <a:ext cx="1355408" cy="246888"/>
          </a:xfrm>
          <a:prstGeom prst="rect">
            <a:avLst/>
          </a:prstGeom>
        </p:spPr>
      </p:pic>
      <p:sp>
        <p:nvSpPr>
          <p:cNvPr id="9" name="object 9"/>
          <p:cNvSpPr txBox="1"/>
          <p:nvPr/>
        </p:nvSpPr>
        <p:spPr>
          <a:xfrm>
            <a:off x="630098" y="4595622"/>
            <a:ext cx="2707481" cy="961513"/>
          </a:xfrm>
          <a:prstGeom prst="rect">
            <a:avLst/>
          </a:prstGeom>
        </p:spPr>
        <p:txBody>
          <a:bodyPr vert="horz" wrap="square" lIns="0" tIns="57626" rIns="0" bIns="0" rtlCol="0">
            <a:spAutoFit/>
          </a:bodyPr>
          <a:lstStyle/>
          <a:p>
            <a:pPr marL="9525" marR="3810">
              <a:lnSpc>
                <a:spcPct val="79000"/>
              </a:lnSpc>
              <a:spcBef>
                <a:spcPts val="454"/>
              </a:spcBef>
            </a:pPr>
            <a:r>
              <a:rPr sz="1500" dirty="0">
                <a:latin typeface="Calibri"/>
                <a:cs typeface="Calibri"/>
              </a:rPr>
              <a:t>Это</a:t>
            </a:r>
            <a:r>
              <a:rPr sz="1500" spc="-45" dirty="0">
                <a:latin typeface="Calibri"/>
                <a:cs typeface="Calibri"/>
              </a:rPr>
              <a:t> </a:t>
            </a:r>
            <a:r>
              <a:rPr sz="1500" dirty="0">
                <a:latin typeface="Calibri"/>
                <a:cs typeface="Calibri"/>
              </a:rPr>
              <a:t>техника</a:t>
            </a:r>
            <a:r>
              <a:rPr sz="1500" spc="-41" dirty="0">
                <a:latin typeface="Calibri"/>
                <a:cs typeface="Calibri"/>
              </a:rPr>
              <a:t> </a:t>
            </a:r>
            <a:r>
              <a:rPr sz="1500" dirty="0">
                <a:latin typeface="Calibri"/>
                <a:cs typeface="Calibri"/>
              </a:rPr>
              <a:t>работы</a:t>
            </a:r>
            <a:r>
              <a:rPr sz="1500" spc="-53" dirty="0">
                <a:latin typeface="Calibri"/>
                <a:cs typeface="Calibri"/>
              </a:rPr>
              <a:t> </a:t>
            </a:r>
            <a:r>
              <a:rPr sz="1500" dirty="0">
                <a:latin typeface="Calibri"/>
                <a:cs typeface="Calibri"/>
              </a:rPr>
              <a:t>с</a:t>
            </a:r>
            <a:r>
              <a:rPr sz="1500" spc="-34" dirty="0">
                <a:latin typeface="Calibri"/>
                <a:cs typeface="Calibri"/>
              </a:rPr>
              <a:t> </a:t>
            </a:r>
            <a:r>
              <a:rPr sz="1500" spc="-8" dirty="0">
                <a:latin typeface="Calibri"/>
                <a:cs typeface="Calibri"/>
              </a:rPr>
              <a:t>языковыми моделями,</a:t>
            </a:r>
            <a:r>
              <a:rPr sz="1500" spc="-26" dirty="0">
                <a:latin typeface="Calibri"/>
                <a:cs typeface="Calibri"/>
              </a:rPr>
              <a:t> </a:t>
            </a:r>
            <a:r>
              <a:rPr sz="1500" dirty="0" err="1">
                <a:latin typeface="Calibri"/>
                <a:cs typeface="Calibri"/>
              </a:rPr>
              <a:t>при</a:t>
            </a:r>
            <a:r>
              <a:rPr sz="1500" spc="-34" dirty="0">
                <a:latin typeface="Calibri"/>
                <a:cs typeface="Calibri"/>
              </a:rPr>
              <a:t> </a:t>
            </a:r>
            <a:r>
              <a:rPr sz="1500" spc="-8" dirty="0" err="1">
                <a:latin typeface="Calibri"/>
                <a:cs typeface="Calibri"/>
              </a:rPr>
              <a:t>которо</a:t>
            </a:r>
            <a:r>
              <a:rPr lang="ru-RU" sz="1500" spc="-8" dirty="0">
                <a:latin typeface="Calibri"/>
                <a:cs typeface="Calibri"/>
              </a:rPr>
              <a:t>й</a:t>
            </a:r>
            <a:r>
              <a:rPr sz="1500" spc="-49" dirty="0">
                <a:latin typeface="Calibri"/>
                <a:cs typeface="Calibri"/>
              </a:rPr>
              <a:t> </a:t>
            </a:r>
            <a:r>
              <a:rPr sz="1500" spc="-19" dirty="0">
                <a:latin typeface="Calibri"/>
                <a:cs typeface="Calibri"/>
              </a:rPr>
              <a:t>мы</a:t>
            </a:r>
            <a:endParaRPr sz="1500" dirty="0">
              <a:latin typeface="Calibri"/>
              <a:cs typeface="Calibri"/>
            </a:endParaRPr>
          </a:p>
          <a:p>
            <a:pPr marL="9525">
              <a:lnSpc>
                <a:spcPts val="1238"/>
              </a:lnSpc>
            </a:pPr>
            <a:r>
              <a:rPr sz="1500" spc="-8" dirty="0">
                <a:latin typeface="Calibri"/>
                <a:cs typeface="Calibri"/>
              </a:rPr>
              <a:t>предоставляем</a:t>
            </a:r>
            <a:r>
              <a:rPr sz="1500" spc="-38" dirty="0">
                <a:latin typeface="Calibri"/>
                <a:cs typeface="Calibri"/>
              </a:rPr>
              <a:t> </a:t>
            </a:r>
            <a:r>
              <a:rPr sz="1500" spc="-8" dirty="0">
                <a:latin typeface="Calibri"/>
                <a:cs typeface="Calibri"/>
              </a:rPr>
              <a:t>только</a:t>
            </a:r>
            <a:r>
              <a:rPr sz="1500" spc="-38" dirty="0">
                <a:latin typeface="Calibri"/>
                <a:cs typeface="Calibri"/>
              </a:rPr>
              <a:t> </a:t>
            </a:r>
            <a:r>
              <a:rPr sz="1500" spc="-15" dirty="0">
                <a:latin typeface="Calibri"/>
                <a:cs typeface="Calibri"/>
              </a:rPr>
              <a:t>один</a:t>
            </a:r>
            <a:endParaRPr sz="1500" dirty="0">
              <a:latin typeface="Calibri"/>
              <a:cs typeface="Calibri"/>
            </a:endParaRPr>
          </a:p>
          <a:p>
            <a:pPr marL="9525">
              <a:lnSpc>
                <a:spcPts val="1429"/>
              </a:lnSpc>
            </a:pPr>
            <a:r>
              <a:rPr sz="1500" dirty="0">
                <a:latin typeface="Calibri"/>
                <a:cs typeface="Calibri"/>
              </a:rPr>
              <a:t>пример</a:t>
            </a:r>
            <a:r>
              <a:rPr sz="1500" spc="-56" dirty="0">
                <a:latin typeface="Calibri"/>
                <a:cs typeface="Calibri"/>
              </a:rPr>
              <a:t> </a:t>
            </a:r>
            <a:r>
              <a:rPr sz="1500" dirty="0">
                <a:latin typeface="Calibri"/>
                <a:cs typeface="Calibri"/>
              </a:rPr>
              <a:t>того,</a:t>
            </a:r>
            <a:r>
              <a:rPr sz="1500" spc="-53" dirty="0">
                <a:latin typeface="Calibri"/>
                <a:cs typeface="Calibri"/>
              </a:rPr>
              <a:t> </a:t>
            </a:r>
            <a:r>
              <a:rPr sz="1500" dirty="0">
                <a:latin typeface="Calibri"/>
                <a:cs typeface="Calibri"/>
              </a:rPr>
              <a:t>как</a:t>
            </a:r>
            <a:r>
              <a:rPr sz="1500" spc="-49" dirty="0">
                <a:latin typeface="Calibri"/>
                <a:cs typeface="Calibri"/>
              </a:rPr>
              <a:t> </a:t>
            </a:r>
            <a:r>
              <a:rPr sz="1500" dirty="0">
                <a:latin typeface="Calibri"/>
                <a:cs typeface="Calibri"/>
              </a:rPr>
              <a:t>должна</a:t>
            </a:r>
            <a:r>
              <a:rPr sz="1500" spc="-34" dirty="0">
                <a:latin typeface="Calibri"/>
                <a:cs typeface="Calibri"/>
              </a:rPr>
              <a:t> </a:t>
            </a:r>
            <a:r>
              <a:rPr sz="1500" spc="-15" dirty="0">
                <a:latin typeface="Calibri"/>
                <a:cs typeface="Calibri"/>
              </a:rPr>
              <a:t>быть</a:t>
            </a:r>
            <a:endParaRPr sz="1500" dirty="0">
              <a:latin typeface="Calibri"/>
              <a:cs typeface="Calibri"/>
            </a:endParaRPr>
          </a:p>
          <a:p>
            <a:pPr marL="9525">
              <a:lnSpc>
                <a:spcPts val="1613"/>
              </a:lnSpc>
            </a:pPr>
            <a:r>
              <a:rPr sz="1500" dirty="0">
                <a:latin typeface="Calibri"/>
                <a:cs typeface="Calibri"/>
              </a:rPr>
              <a:t>решена</a:t>
            </a:r>
            <a:r>
              <a:rPr sz="1500" spc="-53" dirty="0">
                <a:latin typeface="Calibri"/>
                <a:cs typeface="Calibri"/>
              </a:rPr>
              <a:t> </a:t>
            </a:r>
            <a:r>
              <a:rPr sz="1500" spc="-8" dirty="0">
                <a:latin typeface="Calibri"/>
                <a:cs typeface="Calibri"/>
              </a:rPr>
              <a:t>задача</a:t>
            </a:r>
            <a:endParaRPr sz="1500" dirty="0">
              <a:latin typeface="Calibri"/>
              <a:cs typeface="Calibri"/>
            </a:endParaRPr>
          </a:p>
        </p:txBody>
      </p:sp>
      <p:pic>
        <p:nvPicPr>
          <p:cNvPr id="10" name="object 10"/>
          <p:cNvPicPr/>
          <p:nvPr/>
        </p:nvPicPr>
        <p:blipFill>
          <a:blip r:embed="rId7" cstate="print"/>
          <a:stretch>
            <a:fillRect/>
          </a:stretch>
        </p:blipFill>
        <p:spPr>
          <a:xfrm>
            <a:off x="3891724" y="4367879"/>
            <a:ext cx="833438" cy="246888"/>
          </a:xfrm>
          <a:prstGeom prst="rect">
            <a:avLst/>
          </a:prstGeom>
        </p:spPr>
      </p:pic>
      <p:sp>
        <p:nvSpPr>
          <p:cNvPr id="11" name="object 11"/>
          <p:cNvSpPr txBox="1"/>
          <p:nvPr/>
        </p:nvSpPr>
        <p:spPr>
          <a:xfrm>
            <a:off x="3882199" y="4593146"/>
            <a:ext cx="1182053" cy="240450"/>
          </a:xfrm>
          <a:prstGeom prst="rect">
            <a:avLst/>
          </a:prstGeom>
        </p:spPr>
        <p:txBody>
          <a:bodyPr vert="horz" wrap="square" lIns="0" tIns="9525" rIns="0" bIns="0" rtlCol="0">
            <a:spAutoFit/>
          </a:bodyPr>
          <a:lstStyle/>
          <a:p>
            <a:pPr marL="9525">
              <a:spcBef>
                <a:spcPts val="75"/>
              </a:spcBef>
            </a:pPr>
            <a:r>
              <a:rPr sz="1500" dirty="0">
                <a:latin typeface="Calibri"/>
                <a:cs typeface="Calibri"/>
              </a:rPr>
              <a:t>Привет</a:t>
            </a:r>
            <a:r>
              <a:rPr sz="1500" spc="-26" dirty="0">
                <a:latin typeface="Calibri"/>
                <a:cs typeface="Calibri"/>
              </a:rPr>
              <a:t> </a:t>
            </a:r>
            <a:r>
              <a:rPr sz="1500" dirty="0">
                <a:latin typeface="Calibri"/>
                <a:cs typeface="Calibri"/>
              </a:rPr>
              <a:t>–</a:t>
            </a:r>
            <a:r>
              <a:rPr sz="1500" spc="-8" dirty="0">
                <a:latin typeface="Calibri"/>
                <a:cs typeface="Calibri"/>
              </a:rPr>
              <a:t> Hello</a:t>
            </a:r>
            <a:endParaRPr sz="1500">
              <a:latin typeface="Calibri"/>
              <a:cs typeface="Calibri"/>
            </a:endParaRPr>
          </a:p>
        </p:txBody>
      </p:sp>
      <p:pic>
        <p:nvPicPr>
          <p:cNvPr id="12" name="object 12"/>
          <p:cNvPicPr/>
          <p:nvPr/>
        </p:nvPicPr>
        <p:blipFill>
          <a:blip r:embed="rId8" cstate="print"/>
          <a:stretch>
            <a:fillRect/>
          </a:stretch>
        </p:blipFill>
        <p:spPr>
          <a:xfrm>
            <a:off x="5987510" y="4370355"/>
            <a:ext cx="747026" cy="246888"/>
          </a:xfrm>
          <a:prstGeom prst="rect">
            <a:avLst/>
          </a:prstGeom>
        </p:spPr>
      </p:pic>
      <p:sp>
        <p:nvSpPr>
          <p:cNvPr id="13" name="object 13"/>
          <p:cNvSpPr txBox="1"/>
          <p:nvPr/>
        </p:nvSpPr>
        <p:spPr>
          <a:xfrm>
            <a:off x="5977985" y="4595622"/>
            <a:ext cx="552450" cy="240450"/>
          </a:xfrm>
          <a:prstGeom prst="rect">
            <a:avLst/>
          </a:prstGeom>
        </p:spPr>
        <p:txBody>
          <a:bodyPr vert="horz" wrap="square" lIns="0" tIns="9525" rIns="0" bIns="0" rtlCol="0">
            <a:spAutoFit/>
          </a:bodyPr>
          <a:lstStyle/>
          <a:p>
            <a:pPr marL="9525">
              <a:spcBef>
                <a:spcPts val="75"/>
              </a:spcBef>
            </a:pPr>
            <a:r>
              <a:rPr sz="1500" dirty="0">
                <a:latin typeface="Calibri"/>
                <a:cs typeface="Calibri"/>
              </a:rPr>
              <a:t>Пока</a:t>
            </a:r>
            <a:r>
              <a:rPr sz="1500" spc="-45" dirty="0">
                <a:latin typeface="Calibri"/>
                <a:cs typeface="Calibri"/>
              </a:rPr>
              <a:t> </a:t>
            </a:r>
            <a:r>
              <a:rPr sz="1500" spc="-38" dirty="0">
                <a:latin typeface="Calibri"/>
                <a:cs typeface="Calibri"/>
              </a:rPr>
              <a:t>–</a:t>
            </a:r>
            <a:endParaRPr sz="1500">
              <a:latin typeface="Calibri"/>
              <a:cs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1916" y="1734679"/>
            <a:ext cx="3939061" cy="516969"/>
          </a:xfrm>
          <a:prstGeom prst="rect">
            <a:avLst/>
          </a:prstGeom>
        </p:spPr>
        <p:txBody>
          <a:bodyPr vert="horz" wrap="square" lIns="0" tIns="9049" rIns="0" bIns="0" rtlCol="0" anchor="ctr">
            <a:spAutoFit/>
          </a:bodyPr>
          <a:lstStyle/>
          <a:p>
            <a:pPr marL="9525">
              <a:lnSpc>
                <a:spcPct val="100000"/>
              </a:lnSpc>
              <a:spcBef>
                <a:spcPts val="71"/>
              </a:spcBef>
            </a:pPr>
            <a:r>
              <a:rPr spc="-34" dirty="0"/>
              <a:t>Few-</a:t>
            </a:r>
            <a:r>
              <a:rPr dirty="0"/>
              <a:t>shot</a:t>
            </a:r>
            <a:r>
              <a:rPr spc="-34" dirty="0"/>
              <a:t> </a:t>
            </a:r>
            <a:r>
              <a:rPr spc="-8" dirty="0"/>
              <a:t>prompting</a:t>
            </a:r>
          </a:p>
        </p:txBody>
      </p:sp>
      <p:sp>
        <p:nvSpPr>
          <p:cNvPr id="3" name="object 3"/>
          <p:cNvSpPr txBox="1"/>
          <p:nvPr/>
        </p:nvSpPr>
        <p:spPr>
          <a:xfrm>
            <a:off x="551916" y="4493280"/>
            <a:ext cx="8004334" cy="525304"/>
          </a:xfrm>
          <a:prstGeom prst="rect">
            <a:avLst/>
          </a:prstGeom>
        </p:spPr>
        <p:txBody>
          <a:bodyPr vert="horz" wrap="square" lIns="0" tIns="37624" rIns="0" bIns="0" rtlCol="0">
            <a:spAutoFit/>
          </a:bodyPr>
          <a:lstStyle/>
          <a:p>
            <a:pPr marL="9525">
              <a:spcBef>
                <a:spcPts val="296"/>
              </a:spcBef>
            </a:pPr>
            <a:r>
              <a:rPr sz="1500" dirty="0">
                <a:latin typeface="Calibri"/>
                <a:cs typeface="Calibri"/>
              </a:rPr>
              <a:t>Это</a:t>
            </a:r>
            <a:r>
              <a:rPr sz="1500" spc="-38" dirty="0">
                <a:latin typeface="Calibri"/>
                <a:cs typeface="Calibri"/>
              </a:rPr>
              <a:t> </a:t>
            </a:r>
            <a:r>
              <a:rPr sz="1500" dirty="0">
                <a:latin typeface="Calibri"/>
                <a:cs typeface="Calibri"/>
              </a:rPr>
              <a:t>техника</a:t>
            </a:r>
            <a:r>
              <a:rPr sz="1500" spc="-34" dirty="0">
                <a:latin typeface="Calibri"/>
                <a:cs typeface="Calibri"/>
              </a:rPr>
              <a:t> </a:t>
            </a:r>
            <a:r>
              <a:rPr sz="1500" dirty="0">
                <a:latin typeface="Calibri"/>
                <a:cs typeface="Calibri"/>
              </a:rPr>
              <a:t>работы</a:t>
            </a:r>
            <a:r>
              <a:rPr sz="1500" spc="-41" dirty="0">
                <a:latin typeface="Calibri"/>
                <a:cs typeface="Calibri"/>
              </a:rPr>
              <a:t> </a:t>
            </a:r>
            <a:r>
              <a:rPr sz="1500" dirty="0">
                <a:latin typeface="Calibri"/>
                <a:cs typeface="Calibri"/>
              </a:rPr>
              <a:t>с</a:t>
            </a:r>
            <a:r>
              <a:rPr sz="1500" spc="-23" dirty="0">
                <a:latin typeface="Calibri"/>
                <a:cs typeface="Calibri"/>
              </a:rPr>
              <a:t> </a:t>
            </a:r>
            <a:r>
              <a:rPr sz="1500" dirty="0">
                <a:latin typeface="Calibri"/>
                <a:cs typeface="Calibri"/>
              </a:rPr>
              <a:t>языковыми</a:t>
            </a:r>
            <a:r>
              <a:rPr sz="1500" spc="-38" dirty="0">
                <a:latin typeface="Calibri"/>
                <a:cs typeface="Calibri"/>
              </a:rPr>
              <a:t> </a:t>
            </a:r>
            <a:r>
              <a:rPr sz="1500" spc="-8" dirty="0">
                <a:latin typeface="Calibri"/>
                <a:cs typeface="Calibri"/>
              </a:rPr>
              <a:t>моделями,</a:t>
            </a:r>
            <a:r>
              <a:rPr sz="1500" spc="-30" dirty="0">
                <a:latin typeface="Calibri"/>
                <a:cs typeface="Calibri"/>
              </a:rPr>
              <a:t> </a:t>
            </a:r>
            <a:r>
              <a:rPr sz="1500" dirty="0" err="1">
                <a:latin typeface="Calibri"/>
                <a:cs typeface="Calibri"/>
              </a:rPr>
              <a:t>при</a:t>
            </a:r>
            <a:r>
              <a:rPr sz="1500" spc="-45" dirty="0">
                <a:latin typeface="Calibri"/>
                <a:cs typeface="Calibri"/>
              </a:rPr>
              <a:t> </a:t>
            </a:r>
            <a:r>
              <a:rPr sz="1500" spc="-8" dirty="0" err="1">
                <a:latin typeface="Calibri"/>
                <a:cs typeface="Calibri"/>
              </a:rPr>
              <a:t>которо</a:t>
            </a:r>
            <a:r>
              <a:rPr lang="ru-RU" sz="1500" spc="-8" dirty="0">
                <a:latin typeface="Calibri"/>
                <a:cs typeface="Calibri"/>
              </a:rPr>
              <a:t>й</a:t>
            </a:r>
            <a:r>
              <a:rPr sz="1500" spc="-56" dirty="0">
                <a:latin typeface="Calibri"/>
                <a:cs typeface="Calibri"/>
              </a:rPr>
              <a:t> </a:t>
            </a:r>
            <a:r>
              <a:rPr sz="1500" dirty="0">
                <a:latin typeface="Calibri"/>
                <a:cs typeface="Calibri"/>
              </a:rPr>
              <a:t>мы</a:t>
            </a:r>
            <a:r>
              <a:rPr sz="1500" spc="-34" dirty="0">
                <a:latin typeface="Calibri"/>
                <a:cs typeface="Calibri"/>
              </a:rPr>
              <a:t> </a:t>
            </a:r>
            <a:r>
              <a:rPr sz="1500" spc="-8" dirty="0">
                <a:latin typeface="Calibri"/>
                <a:cs typeface="Calibri"/>
              </a:rPr>
              <a:t>предоставляем</a:t>
            </a:r>
            <a:r>
              <a:rPr sz="1500" spc="-41" dirty="0">
                <a:latin typeface="Calibri"/>
                <a:cs typeface="Calibri"/>
              </a:rPr>
              <a:t> </a:t>
            </a:r>
            <a:r>
              <a:rPr sz="1500" spc="-8" dirty="0">
                <a:latin typeface="Calibri"/>
                <a:cs typeface="Calibri"/>
              </a:rPr>
              <a:t>несколько</a:t>
            </a:r>
            <a:r>
              <a:rPr sz="1500" spc="-30" dirty="0">
                <a:latin typeface="Calibri"/>
                <a:cs typeface="Calibri"/>
              </a:rPr>
              <a:t> </a:t>
            </a:r>
            <a:r>
              <a:rPr sz="1500" spc="-8" dirty="0">
                <a:latin typeface="Calibri"/>
                <a:cs typeface="Calibri"/>
              </a:rPr>
              <a:t>примеров</a:t>
            </a:r>
            <a:endParaRPr sz="1500" dirty="0">
              <a:latin typeface="Calibri"/>
              <a:cs typeface="Calibri"/>
            </a:endParaRPr>
          </a:p>
          <a:p>
            <a:pPr marL="9525">
              <a:spcBef>
                <a:spcPts val="225"/>
              </a:spcBef>
            </a:pPr>
            <a:r>
              <a:rPr sz="1500" dirty="0">
                <a:latin typeface="Calibri"/>
                <a:cs typeface="Calibri"/>
              </a:rPr>
              <a:t>того,</a:t>
            </a:r>
            <a:r>
              <a:rPr sz="1500" spc="-60" dirty="0">
                <a:latin typeface="Calibri"/>
                <a:cs typeface="Calibri"/>
              </a:rPr>
              <a:t> </a:t>
            </a:r>
            <a:r>
              <a:rPr sz="1500" dirty="0">
                <a:latin typeface="Calibri"/>
                <a:cs typeface="Calibri"/>
              </a:rPr>
              <a:t>как</a:t>
            </a:r>
            <a:r>
              <a:rPr sz="1500" spc="-45" dirty="0">
                <a:latin typeface="Calibri"/>
                <a:cs typeface="Calibri"/>
              </a:rPr>
              <a:t> </a:t>
            </a:r>
            <a:r>
              <a:rPr sz="1500" dirty="0">
                <a:latin typeface="Calibri"/>
                <a:cs typeface="Calibri"/>
              </a:rPr>
              <a:t>должна</a:t>
            </a:r>
            <a:r>
              <a:rPr sz="1500" spc="-38" dirty="0">
                <a:latin typeface="Calibri"/>
                <a:cs typeface="Calibri"/>
              </a:rPr>
              <a:t> </a:t>
            </a:r>
            <a:r>
              <a:rPr sz="1500" dirty="0">
                <a:latin typeface="Calibri"/>
                <a:cs typeface="Calibri"/>
              </a:rPr>
              <a:t>быть</a:t>
            </a:r>
            <a:r>
              <a:rPr sz="1500" spc="-49" dirty="0">
                <a:latin typeface="Calibri"/>
                <a:cs typeface="Calibri"/>
              </a:rPr>
              <a:t> </a:t>
            </a:r>
            <a:r>
              <a:rPr sz="1500" dirty="0">
                <a:latin typeface="Calibri"/>
                <a:cs typeface="Calibri"/>
              </a:rPr>
              <a:t>решена</a:t>
            </a:r>
            <a:r>
              <a:rPr sz="1500" spc="-41" dirty="0">
                <a:latin typeface="Calibri"/>
                <a:cs typeface="Calibri"/>
              </a:rPr>
              <a:t> </a:t>
            </a:r>
            <a:r>
              <a:rPr sz="1500" spc="-8" dirty="0">
                <a:latin typeface="Calibri"/>
                <a:cs typeface="Calibri"/>
              </a:rPr>
              <a:t>задача</a:t>
            </a:r>
            <a:endParaRPr sz="1500" dirty="0">
              <a:latin typeface="Calibri"/>
              <a:cs typeface="Calibri"/>
            </a:endParaRPr>
          </a:p>
        </p:txBody>
      </p:sp>
      <p:sp>
        <p:nvSpPr>
          <p:cNvPr id="4" name="object 4"/>
          <p:cNvSpPr txBox="1"/>
          <p:nvPr/>
        </p:nvSpPr>
        <p:spPr>
          <a:xfrm>
            <a:off x="2305145" y="2753867"/>
            <a:ext cx="4922996" cy="1133965"/>
          </a:xfrm>
          <a:prstGeom prst="rect">
            <a:avLst/>
          </a:prstGeom>
          <a:ln w="19050">
            <a:solidFill>
              <a:srgbClr val="8300FF"/>
            </a:solidFill>
          </a:ln>
        </p:spPr>
        <p:txBody>
          <a:bodyPr vert="horz" wrap="square" lIns="0" tIns="25718" rIns="0" bIns="0" rtlCol="0">
            <a:spAutoFit/>
          </a:bodyPr>
          <a:lstStyle/>
          <a:p>
            <a:pPr marL="68580" marR="1596866">
              <a:spcBef>
                <a:spcPts val="203"/>
              </a:spcBef>
            </a:pPr>
            <a:r>
              <a:rPr spc="-8" dirty="0">
                <a:latin typeface="Calibri"/>
                <a:cs typeface="Calibri"/>
              </a:rPr>
              <a:t>Отличная</a:t>
            </a:r>
            <a:r>
              <a:rPr spc="-56" dirty="0">
                <a:latin typeface="Calibri"/>
                <a:cs typeface="Calibri"/>
              </a:rPr>
              <a:t> </a:t>
            </a:r>
            <a:r>
              <a:rPr dirty="0">
                <a:latin typeface="Calibri"/>
                <a:cs typeface="Calibri"/>
              </a:rPr>
              <a:t>книга</a:t>
            </a:r>
            <a:r>
              <a:rPr spc="-45" dirty="0">
                <a:latin typeface="Calibri"/>
                <a:cs typeface="Calibri"/>
              </a:rPr>
              <a:t> </a:t>
            </a:r>
            <a:r>
              <a:rPr dirty="0">
                <a:latin typeface="Calibri"/>
                <a:cs typeface="Calibri"/>
              </a:rPr>
              <a:t>-</a:t>
            </a:r>
            <a:r>
              <a:rPr spc="-56" dirty="0">
                <a:latin typeface="Calibri"/>
                <a:cs typeface="Calibri"/>
              </a:rPr>
              <a:t> </a:t>
            </a:r>
            <a:r>
              <a:rPr spc="-8" dirty="0" err="1">
                <a:latin typeface="Calibri"/>
                <a:cs typeface="Calibri"/>
              </a:rPr>
              <a:t>положительны</a:t>
            </a:r>
            <a:r>
              <a:rPr lang="ru-RU" spc="-8" dirty="0">
                <a:latin typeface="Calibri"/>
                <a:cs typeface="Calibri"/>
              </a:rPr>
              <a:t>й</a:t>
            </a:r>
            <a:r>
              <a:rPr spc="-8" dirty="0">
                <a:latin typeface="Calibri"/>
                <a:cs typeface="Calibri"/>
              </a:rPr>
              <a:t> Ужасно</a:t>
            </a:r>
            <a:r>
              <a:rPr spc="-38" dirty="0">
                <a:latin typeface="Calibri"/>
                <a:cs typeface="Calibri"/>
              </a:rPr>
              <a:t> </a:t>
            </a:r>
            <a:r>
              <a:rPr dirty="0">
                <a:latin typeface="Calibri"/>
                <a:cs typeface="Calibri"/>
              </a:rPr>
              <a:t>скучно</a:t>
            </a:r>
            <a:r>
              <a:rPr spc="-34" dirty="0">
                <a:latin typeface="Calibri"/>
                <a:cs typeface="Calibri"/>
              </a:rPr>
              <a:t> </a:t>
            </a:r>
            <a:r>
              <a:rPr dirty="0">
                <a:latin typeface="Calibri"/>
                <a:cs typeface="Calibri"/>
              </a:rPr>
              <a:t>-</a:t>
            </a:r>
            <a:r>
              <a:rPr spc="-30" dirty="0">
                <a:latin typeface="Calibri"/>
                <a:cs typeface="Calibri"/>
              </a:rPr>
              <a:t> </a:t>
            </a:r>
            <a:r>
              <a:rPr spc="-8" dirty="0" err="1">
                <a:latin typeface="Calibri"/>
                <a:cs typeface="Calibri"/>
              </a:rPr>
              <a:t>отрицательны</a:t>
            </a:r>
            <a:r>
              <a:rPr lang="ru-RU" spc="-8" dirty="0">
                <a:latin typeface="Calibri"/>
                <a:cs typeface="Calibri"/>
              </a:rPr>
              <a:t>й</a:t>
            </a:r>
            <a:endParaRPr dirty="0">
              <a:latin typeface="Calibri"/>
              <a:cs typeface="Calibri"/>
            </a:endParaRPr>
          </a:p>
          <a:p>
            <a:pPr marL="68580" marR="817245"/>
            <a:r>
              <a:rPr spc="-8" dirty="0" err="1">
                <a:latin typeface="Calibri"/>
                <a:cs typeface="Calibri"/>
              </a:rPr>
              <a:t>Захватывающи</a:t>
            </a:r>
            <a:r>
              <a:rPr lang="ru-RU" spc="-8" dirty="0">
                <a:latin typeface="Calibri"/>
                <a:cs typeface="Calibri"/>
              </a:rPr>
              <a:t>й</a:t>
            </a:r>
            <a:r>
              <a:rPr spc="-38" dirty="0">
                <a:latin typeface="Calibri"/>
                <a:cs typeface="Calibri"/>
              </a:rPr>
              <a:t> </a:t>
            </a:r>
            <a:r>
              <a:rPr dirty="0">
                <a:latin typeface="Calibri"/>
                <a:cs typeface="Calibri"/>
              </a:rPr>
              <a:t>сюжет</a:t>
            </a:r>
            <a:r>
              <a:rPr spc="-49" dirty="0">
                <a:latin typeface="Calibri"/>
                <a:cs typeface="Calibri"/>
              </a:rPr>
              <a:t> </a:t>
            </a:r>
            <a:r>
              <a:rPr dirty="0">
                <a:latin typeface="Calibri"/>
                <a:cs typeface="Calibri"/>
              </a:rPr>
              <a:t>–</a:t>
            </a:r>
            <a:r>
              <a:rPr spc="-34" dirty="0">
                <a:latin typeface="Calibri"/>
                <a:cs typeface="Calibri"/>
              </a:rPr>
              <a:t> </a:t>
            </a:r>
            <a:r>
              <a:rPr spc="-8" dirty="0" err="1">
                <a:latin typeface="Calibri"/>
                <a:cs typeface="Calibri"/>
              </a:rPr>
              <a:t>положительны</a:t>
            </a:r>
            <a:r>
              <a:rPr lang="ru-RU" spc="-8" dirty="0">
                <a:latin typeface="Calibri"/>
                <a:cs typeface="Calibri"/>
              </a:rPr>
              <a:t>й</a:t>
            </a:r>
            <a:r>
              <a:rPr spc="-8" dirty="0">
                <a:latin typeface="Calibri"/>
                <a:cs typeface="Calibri"/>
              </a:rPr>
              <a:t> </a:t>
            </a:r>
            <a:r>
              <a:rPr dirty="0">
                <a:latin typeface="Calibri"/>
                <a:cs typeface="Calibri"/>
              </a:rPr>
              <a:t>Не</a:t>
            </a:r>
            <a:r>
              <a:rPr spc="-41" dirty="0">
                <a:latin typeface="Calibri"/>
                <a:cs typeface="Calibri"/>
              </a:rPr>
              <a:t> </a:t>
            </a:r>
            <a:r>
              <a:rPr dirty="0">
                <a:latin typeface="Calibri"/>
                <a:cs typeface="Calibri"/>
              </a:rPr>
              <a:t>дочитал</a:t>
            </a:r>
            <a:r>
              <a:rPr spc="-53" dirty="0">
                <a:latin typeface="Calibri"/>
                <a:cs typeface="Calibri"/>
              </a:rPr>
              <a:t> </a:t>
            </a:r>
            <a:r>
              <a:rPr dirty="0">
                <a:latin typeface="Calibri"/>
                <a:cs typeface="Calibri"/>
              </a:rPr>
              <a:t>до</a:t>
            </a:r>
            <a:r>
              <a:rPr spc="-49" dirty="0">
                <a:latin typeface="Calibri"/>
                <a:cs typeface="Calibri"/>
              </a:rPr>
              <a:t> </a:t>
            </a:r>
            <a:r>
              <a:rPr dirty="0">
                <a:latin typeface="Calibri"/>
                <a:cs typeface="Calibri"/>
              </a:rPr>
              <a:t>конца</a:t>
            </a:r>
            <a:r>
              <a:rPr spc="-45" dirty="0">
                <a:latin typeface="Calibri"/>
                <a:cs typeface="Calibri"/>
              </a:rPr>
              <a:t> </a:t>
            </a:r>
            <a:r>
              <a:rPr spc="-38" dirty="0">
                <a:latin typeface="Calibri"/>
                <a:cs typeface="Calibri"/>
              </a:rPr>
              <a:t>-</a:t>
            </a:r>
            <a:endParaRPr dirty="0">
              <a:latin typeface="Calibri"/>
              <a:cs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715000" y="857250"/>
            <a:ext cx="3429000" cy="5143499"/>
          </a:xfrm>
          <a:prstGeom prst="rect">
            <a:avLst/>
          </a:prstGeom>
        </p:spPr>
      </p:pic>
      <p:sp>
        <p:nvSpPr>
          <p:cNvPr id="3" name="object 3"/>
          <p:cNvSpPr txBox="1">
            <a:spLocks noGrp="1"/>
          </p:cNvSpPr>
          <p:nvPr>
            <p:ph type="title"/>
          </p:nvPr>
        </p:nvSpPr>
        <p:spPr>
          <a:xfrm>
            <a:off x="471488" y="1260629"/>
            <a:ext cx="5915025" cy="735105"/>
          </a:xfrm>
          <a:prstGeom prst="rect">
            <a:avLst/>
          </a:prstGeom>
        </p:spPr>
        <p:txBody>
          <a:bodyPr vert="horz" wrap="square" lIns="0" tIns="225076" rIns="0" bIns="0" rtlCol="0" anchor="ctr">
            <a:spAutoFit/>
          </a:bodyPr>
          <a:lstStyle/>
          <a:p>
            <a:pPr marL="160496">
              <a:lnSpc>
                <a:spcPct val="100000"/>
              </a:lnSpc>
              <a:spcBef>
                <a:spcPts val="71"/>
              </a:spcBef>
            </a:pPr>
            <a:r>
              <a:rPr spc="-15" dirty="0"/>
              <a:t>Chain-of-</a:t>
            </a:r>
            <a:r>
              <a:rPr dirty="0"/>
              <a:t>Thought</a:t>
            </a:r>
            <a:r>
              <a:rPr spc="-90" dirty="0"/>
              <a:t> </a:t>
            </a:r>
            <a:r>
              <a:rPr spc="-8" dirty="0"/>
              <a:t>prompting</a:t>
            </a:r>
          </a:p>
        </p:txBody>
      </p:sp>
      <p:sp>
        <p:nvSpPr>
          <p:cNvPr id="4" name="object 4"/>
          <p:cNvSpPr/>
          <p:nvPr/>
        </p:nvSpPr>
        <p:spPr>
          <a:xfrm>
            <a:off x="561451" y="2007584"/>
            <a:ext cx="114300" cy="1030129"/>
          </a:xfrm>
          <a:custGeom>
            <a:avLst/>
            <a:gdLst/>
            <a:ahLst/>
            <a:cxnLst/>
            <a:rect l="l" t="t" r="r" b="b"/>
            <a:pathLst>
              <a:path w="152400" h="1373505">
                <a:moveTo>
                  <a:pt x="0" y="76200"/>
                </a:moveTo>
                <a:lnTo>
                  <a:pt x="5989" y="46559"/>
                </a:lnTo>
                <a:lnTo>
                  <a:pt x="22321" y="22336"/>
                </a:lnTo>
                <a:lnTo>
                  <a:pt x="46543" y="5994"/>
                </a:lnTo>
                <a:lnTo>
                  <a:pt x="76199" y="0"/>
                </a:lnTo>
                <a:lnTo>
                  <a:pt x="105862" y="5994"/>
                </a:lnTo>
                <a:lnTo>
                  <a:pt x="130082" y="22336"/>
                </a:lnTo>
                <a:lnTo>
                  <a:pt x="146412" y="46559"/>
                </a:lnTo>
                <a:lnTo>
                  <a:pt x="152399" y="76200"/>
                </a:lnTo>
                <a:lnTo>
                  <a:pt x="152399" y="1296797"/>
                </a:lnTo>
                <a:lnTo>
                  <a:pt x="146412" y="1326491"/>
                </a:lnTo>
                <a:lnTo>
                  <a:pt x="130082" y="1350708"/>
                </a:lnTo>
                <a:lnTo>
                  <a:pt x="105862" y="1367020"/>
                </a:lnTo>
                <a:lnTo>
                  <a:pt x="76199" y="1372997"/>
                </a:lnTo>
                <a:lnTo>
                  <a:pt x="46543" y="1367020"/>
                </a:lnTo>
                <a:lnTo>
                  <a:pt x="22321" y="1350708"/>
                </a:lnTo>
                <a:lnTo>
                  <a:pt x="5989" y="1326491"/>
                </a:lnTo>
                <a:lnTo>
                  <a:pt x="0" y="1296797"/>
                </a:lnTo>
                <a:lnTo>
                  <a:pt x="0" y="76200"/>
                </a:lnTo>
                <a:close/>
              </a:path>
            </a:pathLst>
          </a:custGeom>
          <a:ln w="30480">
            <a:solidFill>
              <a:srgbClr val="7700FF"/>
            </a:solidFill>
          </a:ln>
        </p:spPr>
        <p:txBody>
          <a:bodyPr wrap="square" lIns="0" tIns="0" rIns="0" bIns="0" rtlCol="0"/>
          <a:lstStyle/>
          <a:p>
            <a:endParaRPr sz="1350"/>
          </a:p>
        </p:txBody>
      </p:sp>
      <p:pic>
        <p:nvPicPr>
          <p:cNvPr id="5" name="object 5"/>
          <p:cNvPicPr/>
          <p:nvPr/>
        </p:nvPicPr>
        <p:blipFill>
          <a:blip r:embed="rId3" cstate="print"/>
          <a:stretch>
            <a:fillRect/>
          </a:stretch>
        </p:blipFill>
        <p:spPr>
          <a:xfrm>
            <a:off x="904570" y="1980629"/>
            <a:ext cx="1355408" cy="246888"/>
          </a:xfrm>
          <a:prstGeom prst="rect">
            <a:avLst/>
          </a:prstGeom>
        </p:spPr>
      </p:pic>
      <p:sp>
        <p:nvSpPr>
          <p:cNvPr id="6" name="object 6"/>
          <p:cNvSpPr/>
          <p:nvPr/>
        </p:nvSpPr>
        <p:spPr>
          <a:xfrm>
            <a:off x="790051" y="3415188"/>
            <a:ext cx="114300" cy="786289"/>
          </a:xfrm>
          <a:custGeom>
            <a:avLst/>
            <a:gdLst/>
            <a:ahLst/>
            <a:cxnLst/>
            <a:rect l="l" t="t" r="r" b="b"/>
            <a:pathLst>
              <a:path w="152400" h="1048385">
                <a:moveTo>
                  <a:pt x="0" y="76200"/>
                </a:moveTo>
                <a:lnTo>
                  <a:pt x="5989" y="46505"/>
                </a:lnTo>
                <a:lnTo>
                  <a:pt x="22321" y="22288"/>
                </a:lnTo>
                <a:lnTo>
                  <a:pt x="46543" y="5976"/>
                </a:lnTo>
                <a:lnTo>
                  <a:pt x="76200" y="0"/>
                </a:lnTo>
                <a:lnTo>
                  <a:pt x="105862" y="5976"/>
                </a:lnTo>
                <a:lnTo>
                  <a:pt x="130082" y="22288"/>
                </a:lnTo>
                <a:lnTo>
                  <a:pt x="146412" y="46505"/>
                </a:lnTo>
                <a:lnTo>
                  <a:pt x="152400" y="76200"/>
                </a:lnTo>
                <a:lnTo>
                  <a:pt x="152400" y="971676"/>
                </a:lnTo>
                <a:lnTo>
                  <a:pt x="146412" y="1001371"/>
                </a:lnTo>
                <a:lnTo>
                  <a:pt x="130082" y="1025588"/>
                </a:lnTo>
                <a:lnTo>
                  <a:pt x="105862" y="1041900"/>
                </a:lnTo>
                <a:lnTo>
                  <a:pt x="76200" y="1047876"/>
                </a:lnTo>
                <a:lnTo>
                  <a:pt x="46543" y="1041900"/>
                </a:lnTo>
                <a:lnTo>
                  <a:pt x="22321" y="1025588"/>
                </a:lnTo>
                <a:lnTo>
                  <a:pt x="5989" y="1001371"/>
                </a:lnTo>
                <a:lnTo>
                  <a:pt x="0" y="971676"/>
                </a:lnTo>
                <a:lnTo>
                  <a:pt x="0" y="76200"/>
                </a:lnTo>
                <a:close/>
              </a:path>
            </a:pathLst>
          </a:custGeom>
          <a:ln w="30480">
            <a:solidFill>
              <a:srgbClr val="FF4F11"/>
            </a:solidFill>
          </a:ln>
        </p:spPr>
        <p:txBody>
          <a:bodyPr wrap="square" lIns="0" tIns="0" rIns="0" bIns="0" rtlCol="0"/>
          <a:lstStyle/>
          <a:p>
            <a:endParaRPr sz="1350"/>
          </a:p>
        </p:txBody>
      </p:sp>
      <p:pic>
        <p:nvPicPr>
          <p:cNvPr id="7" name="object 7"/>
          <p:cNvPicPr/>
          <p:nvPr/>
        </p:nvPicPr>
        <p:blipFill>
          <a:blip r:embed="rId4" cstate="print"/>
          <a:stretch>
            <a:fillRect/>
          </a:stretch>
        </p:blipFill>
        <p:spPr>
          <a:xfrm>
            <a:off x="1133190" y="3388329"/>
            <a:ext cx="1615345" cy="246887"/>
          </a:xfrm>
          <a:prstGeom prst="rect">
            <a:avLst/>
          </a:prstGeom>
        </p:spPr>
      </p:pic>
      <p:sp>
        <p:nvSpPr>
          <p:cNvPr id="8" name="object 8"/>
          <p:cNvSpPr txBox="1"/>
          <p:nvPr/>
        </p:nvSpPr>
        <p:spPr>
          <a:xfrm>
            <a:off x="895045" y="2270842"/>
            <a:ext cx="4173379" cy="1900103"/>
          </a:xfrm>
          <a:prstGeom prst="rect">
            <a:avLst/>
          </a:prstGeom>
        </p:spPr>
        <p:txBody>
          <a:bodyPr vert="horz" wrap="square" lIns="0" tIns="42386" rIns="0" bIns="0" rtlCol="0">
            <a:spAutoFit/>
          </a:bodyPr>
          <a:lstStyle/>
          <a:p>
            <a:pPr marL="9525">
              <a:spcBef>
                <a:spcPts val="334"/>
              </a:spcBef>
            </a:pPr>
            <a:r>
              <a:rPr sz="1350" dirty="0">
                <a:latin typeface="Calibri"/>
                <a:cs typeface="Calibri"/>
              </a:rPr>
              <a:t>Это</a:t>
            </a:r>
            <a:r>
              <a:rPr sz="1350" spc="-23" dirty="0">
                <a:latin typeface="Calibri"/>
                <a:cs typeface="Calibri"/>
              </a:rPr>
              <a:t> </a:t>
            </a:r>
            <a:r>
              <a:rPr sz="1350" spc="-8" dirty="0">
                <a:latin typeface="Calibri"/>
                <a:cs typeface="Calibri"/>
              </a:rPr>
              <a:t>техника,</a:t>
            </a:r>
            <a:r>
              <a:rPr sz="1350" spc="-26" dirty="0">
                <a:latin typeface="Calibri"/>
                <a:cs typeface="Calibri"/>
              </a:rPr>
              <a:t> </a:t>
            </a:r>
            <a:r>
              <a:rPr sz="1350" dirty="0" err="1">
                <a:latin typeface="Calibri"/>
                <a:cs typeface="Calibri"/>
              </a:rPr>
              <a:t>при</a:t>
            </a:r>
            <a:r>
              <a:rPr sz="1350" spc="-19" dirty="0">
                <a:latin typeface="Calibri"/>
                <a:cs typeface="Calibri"/>
              </a:rPr>
              <a:t> </a:t>
            </a:r>
            <a:r>
              <a:rPr sz="1350" spc="-8" dirty="0" err="1">
                <a:latin typeface="Calibri"/>
                <a:cs typeface="Calibri"/>
              </a:rPr>
              <a:t>которо</a:t>
            </a:r>
            <a:r>
              <a:rPr lang="ru-RU" sz="1350" spc="-8" dirty="0">
                <a:latin typeface="Calibri"/>
                <a:cs typeface="Calibri"/>
              </a:rPr>
              <a:t>й</a:t>
            </a:r>
            <a:r>
              <a:rPr sz="1350" spc="-15" dirty="0">
                <a:latin typeface="Calibri"/>
                <a:cs typeface="Calibri"/>
              </a:rPr>
              <a:t> </a:t>
            </a:r>
            <a:r>
              <a:rPr sz="1350" dirty="0">
                <a:latin typeface="Calibri"/>
                <a:cs typeface="Calibri"/>
              </a:rPr>
              <a:t>мы</a:t>
            </a:r>
            <a:r>
              <a:rPr sz="1350" spc="-30" dirty="0">
                <a:latin typeface="Calibri"/>
                <a:cs typeface="Calibri"/>
              </a:rPr>
              <a:t> </a:t>
            </a:r>
            <a:r>
              <a:rPr sz="1350" dirty="0">
                <a:latin typeface="Calibri"/>
                <a:cs typeface="Calibri"/>
              </a:rPr>
              <a:t>просим</a:t>
            </a:r>
            <a:r>
              <a:rPr sz="1350" spc="-19" dirty="0">
                <a:latin typeface="Calibri"/>
                <a:cs typeface="Calibri"/>
              </a:rPr>
              <a:t> </a:t>
            </a:r>
            <a:r>
              <a:rPr sz="1350" spc="-8" dirty="0">
                <a:latin typeface="Calibri"/>
                <a:cs typeface="Calibri"/>
              </a:rPr>
              <a:t>модель</a:t>
            </a:r>
            <a:r>
              <a:rPr sz="1350" spc="-49" dirty="0">
                <a:latin typeface="Calibri"/>
                <a:cs typeface="Calibri"/>
              </a:rPr>
              <a:t> </a:t>
            </a:r>
            <a:r>
              <a:rPr sz="1350" dirty="0">
                <a:latin typeface="Calibri"/>
                <a:cs typeface="Calibri"/>
              </a:rPr>
              <a:t>не</a:t>
            </a:r>
            <a:r>
              <a:rPr sz="1350" spc="-19" dirty="0">
                <a:latin typeface="Calibri"/>
                <a:cs typeface="Calibri"/>
              </a:rPr>
              <a:t> </a:t>
            </a:r>
            <a:r>
              <a:rPr sz="1350" spc="-8" dirty="0">
                <a:latin typeface="Calibri"/>
                <a:cs typeface="Calibri"/>
              </a:rPr>
              <a:t>просто</a:t>
            </a:r>
            <a:endParaRPr sz="1350" dirty="0">
              <a:latin typeface="Calibri"/>
              <a:cs typeface="Calibri"/>
            </a:endParaRPr>
          </a:p>
          <a:p>
            <a:pPr marL="9525">
              <a:spcBef>
                <a:spcPts val="259"/>
              </a:spcBef>
            </a:pPr>
            <a:r>
              <a:rPr sz="1350" dirty="0">
                <a:latin typeface="Calibri"/>
                <a:cs typeface="Calibri"/>
              </a:rPr>
              <a:t>дать</a:t>
            </a:r>
            <a:r>
              <a:rPr sz="1350" spc="-41" dirty="0">
                <a:latin typeface="Calibri"/>
                <a:cs typeface="Calibri"/>
              </a:rPr>
              <a:t> </a:t>
            </a:r>
            <a:r>
              <a:rPr sz="1350" spc="-8" dirty="0">
                <a:latin typeface="Calibri"/>
                <a:cs typeface="Calibri"/>
              </a:rPr>
              <a:t>ответ,</a:t>
            </a:r>
            <a:r>
              <a:rPr sz="1350" spc="-30" dirty="0">
                <a:latin typeface="Calibri"/>
                <a:cs typeface="Calibri"/>
              </a:rPr>
              <a:t> </a:t>
            </a:r>
            <a:r>
              <a:rPr sz="1350" dirty="0">
                <a:latin typeface="Calibri"/>
                <a:cs typeface="Calibri"/>
              </a:rPr>
              <a:t>а</a:t>
            </a:r>
            <a:r>
              <a:rPr sz="1350" spc="-38" dirty="0">
                <a:latin typeface="Calibri"/>
                <a:cs typeface="Calibri"/>
              </a:rPr>
              <a:t> </a:t>
            </a:r>
            <a:r>
              <a:rPr sz="1350" dirty="0">
                <a:latin typeface="Calibri"/>
                <a:cs typeface="Calibri"/>
              </a:rPr>
              <a:t>подробно</a:t>
            </a:r>
            <a:r>
              <a:rPr sz="1350" spc="-34" dirty="0">
                <a:latin typeface="Calibri"/>
                <a:cs typeface="Calibri"/>
              </a:rPr>
              <a:t> </a:t>
            </a:r>
            <a:r>
              <a:rPr sz="1350" dirty="0">
                <a:latin typeface="Calibri"/>
                <a:cs typeface="Calibri"/>
              </a:rPr>
              <a:t>объяснить</a:t>
            </a:r>
            <a:r>
              <a:rPr sz="1350" spc="-19" dirty="0">
                <a:latin typeface="Calibri"/>
                <a:cs typeface="Calibri"/>
              </a:rPr>
              <a:t> </a:t>
            </a:r>
            <a:r>
              <a:rPr sz="1350" dirty="0">
                <a:latin typeface="Calibri"/>
                <a:cs typeface="Calibri"/>
              </a:rPr>
              <a:t>ход</a:t>
            </a:r>
            <a:r>
              <a:rPr sz="1350" spc="-45" dirty="0">
                <a:latin typeface="Calibri"/>
                <a:cs typeface="Calibri"/>
              </a:rPr>
              <a:t> </a:t>
            </a:r>
            <a:r>
              <a:rPr sz="1350" spc="-8" dirty="0">
                <a:latin typeface="Calibri"/>
                <a:cs typeface="Calibri"/>
              </a:rPr>
              <a:t>своих</a:t>
            </a:r>
            <a:endParaRPr sz="1350" dirty="0">
              <a:latin typeface="Calibri"/>
              <a:cs typeface="Calibri"/>
            </a:endParaRPr>
          </a:p>
          <a:p>
            <a:pPr marL="9525" marR="3810">
              <a:lnSpc>
                <a:spcPct val="115599"/>
              </a:lnSpc>
              <a:spcBef>
                <a:spcPts val="4"/>
              </a:spcBef>
            </a:pPr>
            <a:r>
              <a:rPr sz="1350" spc="-8" dirty="0" err="1">
                <a:latin typeface="Calibri"/>
                <a:cs typeface="Calibri"/>
              </a:rPr>
              <a:t>рассуждени</a:t>
            </a:r>
            <a:r>
              <a:rPr lang="ru-RU" sz="1350" spc="-8" dirty="0">
                <a:latin typeface="Calibri"/>
                <a:cs typeface="Calibri"/>
              </a:rPr>
              <a:t>й</a:t>
            </a:r>
            <a:r>
              <a:rPr sz="1350" spc="-8" dirty="0">
                <a:latin typeface="Calibri"/>
                <a:cs typeface="Calibri"/>
              </a:rPr>
              <a:t>,</a:t>
            </a:r>
            <a:r>
              <a:rPr sz="1350" spc="-26" dirty="0">
                <a:latin typeface="Calibri"/>
                <a:cs typeface="Calibri"/>
              </a:rPr>
              <a:t> </a:t>
            </a:r>
            <a:r>
              <a:rPr sz="1350" dirty="0">
                <a:latin typeface="Calibri"/>
                <a:cs typeface="Calibri"/>
              </a:rPr>
              <a:t>шаг</a:t>
            </a:r>
            <a:r>
              <a:rPr sz="1350" spc="-34" dirty="0">
                <a:latin typeface="Calibri"/>
                <a:cs typeface="Calibri"/>
              </a:rPr>
              <a:t> </a:t>
            </a:r>
            <a:r>
              <a:rPr sz="1350" dirty="0">
                <a:latin typeface="Calibri"/>
                <a:cs typeface="Calibri"/>
              </a:rPr>
              <a:t>за</a:t>
            </a:r>
            <a:r>
              <a:rPr sz="1350" spc="-30" dirty="0">
                <a:latin typeface="Calibri"/>
                <a:cs typeface="Calibri"/>
              </a:rPr>
              <a:t> </a:t>
            </a:r>
            <a:r>
              <a:rPr sz="1350" dirty="0">
                <a:latin typeface="Calibri"/>
                <a:cs typeface="Calibri"/>
              </a:rPr>
              <a:t>шагом</a:t>
            </a:r>
            <a:r>
              <a:rPr sz="1350" spc="-34" dirty="0">
                <a:latin typeface="Calibri"/>
                <a:cs typeface="Calibri"/>
              </a:rPr>
              <a:t> </a:t>
            </a:r>
            <a:r>
              <a:rPr sz="1350" dirty="0">
                <a:latin typeface="Calibri"/>
                <a:cs typeface="Calibri"/>
              </a:rPr>
              <a:t>показывая</a:t>
            </a:r>
            <a:r>
              <a:rPr sz="1350" spc="-30" dirty="0">
                <a:latin typeface="Calibri"/>
                <a:cs typeface="Calibri"/>
              </a:rPr>
              <a:t> </a:t>
            </a:r>
            <a:r>
              <a:rPr sz="1350" dirty="0">
                <a:latin typeface="Calibri"/>
                <a:cs typeface="Calibri"/>
              </a:rPr>
              <a:t>процесс</a:t>
            </a:r>
            <a:r>
              <a:rPr sz="1350" spc="-23" dirty="0">
                <a:latin typeface="Calibri"/>
                <a:cs typeface="Calibri"/>
              </a:rPr>
              <a:t> </a:t>
            </a:r>
            <a:r>
              <a:rPr sz="1350" spc="-8" dirty="0">
                <a:latin typeface="Calibri"/>
                <a:cs typeface="Calibri"/>
              </a:rPr>
              <a:t>решения задачи</a:t>
            </a:r>
            <a:endParaRPr sz="1350" dirty="0">
              <a:latin typeface="Calibri"/>
              <a:cs typeface="Calibri"/>
            </a:endParaRPr>
          </a:p>
          <a:p>
            <a:pPr>
              <a:lnSpc>
                <a:spcPct val="100000"/>
              </a:lnSpc>
            </a:pPr>
            <a:endParaRPr sz="1350" dirty="0">
              <a:latin typeface="Calibri"/>
              <a:cs typeface="Calibri"/>
            </a:endParaRPr>
          </a:p>
          <a:p>
            <a:pPr>
              <a:spcBef>
                <a:spcPts val="281"/>
              </a:spcBef>
            </a:pPr>
            <a:endParaRPr sz="1350" dirty="0">
              <a:latin typeface="Calibri"/>
              <a:cs typeface="Calibri"/>
            </a:endParaRPr>
          </a:p>
          <a:p>
            <a:pPr marL="238125" marR="65246">
              <a:lnSpc>
                <a:spcPct val="116100"/>
              </a:lnSpc>
            </a:pPr>
            <a:r>
              <a:rPr sz="1350" dirty="0">
                <a:latin typeface="Calibri"/>
                <a:cs typeface="Calibri"/>
              </a:rPr>
              <a:t>Вместо</a:t>
            </a:r>
            <a:r>
              <a:rPr sz="1350" spc="-38" dirty="0">
                <a:latin typeface="Calibri"/>
                <a:cs typeface="Calibri"/>
              </a:rPr>
              <a:t> </a:t>
            </a:r>
            <a:r>
              <a:rPr sz="1350" spc="-8" dirty="0">
                <a:latin typeface="Calibri"/>
                <a:cs typeface="Calibri"/>
              </a:rPr>
              <a:t>простого</a:t>
            </a:r>
            <a:r>
              <a:rPr sz="1350" spc="-23" dirty="0">
                <a:latin typeface="Calibri"/>
                <a:cs typeface="Calibri"/>
              </a:rPr>
              <a:t> </a:t>
            </a:r>
            <a:r>
              <a:rPr sz="1350" dirty="0">
                <a:latin typeface="Calibri"/>
                <a:cs typeface="Calibri"/>
              </a:rPr>
              <a:t>запроса</a:t>
            </a:r>
            <a:r>
              <a:rPr sz="1350" spc="-30" dirty="0">
                <a:latin typeface="Calibri"/>
                <a:cs typeface="Calibri"/>
              </a:rPr>
              <a:t> </a:t>
            </a:r>
            <a:r>
              <a:rPr sz="1350" spc="-8" dirty="0">
                <a:latin typeface="Calibri"/>
                <a:cs typeface="Calibri"/>
              </a:rPr>
              <a:t>"Сколько</a:t>
            </a:r>
            <a:r>
              <a:rPr sz="1350" spc="-49" dirty="0">
                <a:latin typeface="Calibri"/>
                <a:cs typeface="Calibri"/>
              </a:rPr>
              <a:t> </a:t>
            </a:r>
            <a:r>
              <a:rPr sz="1350" spc="-8" dirty="0">
                <a:latin typeface="Calibri"/>
                <a:cs typeface="Calibri"/>
              </a:rPr>
              <a:t>будет</a:t>
            </a:r>
            <a:r>
              <a:rPr sz="1350" spc="-45" dirty="0">
                <a:latin typeface="Calibri"/>
                <a:cs typeface="Calibri"/>
              </a:rPr>
              <a:t> </a:t>
            </a:r>
            <a:r>
              <a:rPr sz="1350" dirty="0">
                <a:latin typeface="Calibri"/>
                <a:cs typeface="Calibri"/>
              </a:rPr>
              <a:t>25%</a:t>
            </a:r>
            <a:r>
              <a:rPr sz="1350" spc="-38" dirty="0">
                <a:latin typeface="Calibri"/>
                <a:cs typeface="Calibri"/>
              </a:rPr>
              <a:t> </a:t>
            </a:r>
            <a:r>
              <a:rPr sz="1350" dirty="0">
                <a:latin typeface="Calibri"/>
                <a:cs typeface="Calibri"/>
              </a:rPr>
              <a:t>от</a:t>
            </a:r>
            <a:r>
              <a:rPr sz="1350" spc="-38" dirty="0">
                <a:latin typeface="Calibri"/>
                <a:cs typeface="Calibri"/>
              </a:rPr>
              <a:t> </a:t>
            </a:r>
            <a:r>
              <a:rPr sz="1350" spc="-15" dirty="0">
                <a:latin typeface="Calibri"/>
                <a:cs typeface="Calibri"/>
              </a:rPr>
              <a:t>80?" </a:t>
            </a:r>
            <a:r>
              <a:rPr sz="1350" spc="-8" dirty="0">
                <a:latin typeface="Calibri"/>
                <a:cs typeface="Calibri"/>
              </a:rPr>
              <a:t>просим:«Реши</a:t>
            </a:r>
            <a:r>
              <a:rPr sz="1350" spc="-23" dirty="0">
                <a:latin typeface="Calibri"/>
                <a:cs typeface="Calibri"/>
              </a:rPr>
              <a:t> </a:t>
            </a:r>
            <a:r>
              <a:rPr sz="1350" dirty="0">
                <a:latin typeface="Calibri"/>
                <a:cs typeface="Calibri"/>
              </a:rPr>
              <a:t>задачу,</a:t>
            </a:r>
            <a:r>
              <a:rPr sz="1350" spc="-34" dirty="0">
                <a:latin typeface="Calibri"/>
                <a:cs typeface="Calibri"/>
              </a:rPr>
              <a:t> </a:t>
            </a:r>
            <a:r>
              <a:rPr sz="1350" dirty="0">
                <a:latin typeface="Calibri"/>
                <a:cs typeface="Calibri"/>
              </a:rPr>
              <a:t>показывая</a:t>
            </a:r>
            <a:r>
              <a:rPr sz="1350" spc="-45" dirty="0">
                <a:latin typeface="Calibri"/>
                <a:cs typeface="Calibri"/>
              </a:rPr>
              <a:t> </a:t>
            </a:r>
            <a:r>
              <a:rPr sz="1350" dirty="0">
                <a:latin typeface="Calibri"/>
                <a:cs typeface="Calibri"/>
              </a:rPr>
              <a:t>все</a:t>
            </a:r>
            <a:r>
              <a:rPr sz="1350" spc="-34" dirty="0">
                <a:latin typeface="Calibri"/>
                <a:cs typeface="Calibri"/>
              </a:rPr>
              <a:t> </a:t>
            </a:r>
            <a:r>
              <a:rPr sz="1350" spc="-8" dirty="0">
                <a:latin typeface="Calibri"/>
                <a:cs typeface="Calibri"/>
              </a:rPr>
              <a:t>шаги:</a:t>
            </a:r>
            <a:endParaRPr sz="1350" dirty="0">
              <a:latin typeface="Calibri"/>
              <a:cs typeface="Calibri"/>
            </a:endParaRPr>
          </a:p>
        </p:txBody>
      </p:sp>
      <p:sp>
        <p:nvSpPr>
          <p:cNvPr id="9" name="object 9"/>
          <p:cNvSpPr/>
          <p:nvPr/>
        </p:nvSpPr>
        <p:spPr>
          <a:xfrm>
            <a:off x="1018698" y="4444936"/>
            <a:ext cx="114300" cy="1212533"/>
          </a:xfrm>
          <a:custGeom>
            <a:avLst/>
            <a:gdLst/>
            <a:ahLst/>
            <a:cxnLst/>
            <a:rect l="l" t="t" r="r" b="b"/>
            <a:pathLst>
              <a:path w="152400" h="1616710">
                <a:moveTo>
                  <a:pt x="0" y="76200"/>
                </a:moveTo>
                <a:lnTo>
                  <a:pt x="5976" y="46505"/>
                </a:lnTo>
                <a:lnTo>
                  <a:pt x="22288" y="22288"/>
                </a:lnTo>
                <a:lnTo>
                  <a:pt x="46505" y="5976"/>
                </a:lnTo>
                <a:lnTo>
                  <a:pt x="76200" y="0"/>
                </a:lnTo>
                <a:lnTo>
                  <a:pt x="105840" y="5976"/>
                </a:lnTo>
                <a:lnTo>
                  <a:pt x="130063" y="22288"/>
                </a:lnTo>
                <a:lnTo>
                  <a:pt x="146405" y="46505"/>
                </a:lnTo>
                <a:lnTo>
                  <a:pt x="152400" y="76200"/>
                </a:lnTo>
                <a:lnTo>
                  <a:pt x="152400" y="1540421"/>
                </a:lnTo>
                <a:lnTo>
                  <a:pt x="146405" y="1570083"/>
                </a:lnTo>
                <a:lnTo>
                  <a:pt x="130063" y="1594304"/>
                </a:lnTo>
                <a:lnTo>
                  <a:pt x="105840" y="1610633"/>
                </a:lnTo>
                <a:lnTo>
                  <a:pt x="76200" y="1616621"/>
                </a:lnTo>
                <a:lnTo>
                  <a:pt x="46505" y="1610633"/>
                </a:lnTo>
                <a:lnTo>
                  <a:pt x="22288" y="1594304"/>
                </a:lnTo>
                <a:lnTo>
                  <a:pt x="5976" y="1570083"/>
                </a:lnTo>
                <a:lnTo>
                  <a:pt x="0" y="1540421"/>
                </a:lnTo>
                <a:lnTo>
                  <a:pt x="0" y="76200"/>
                </a:lnTo>
                <a:close/>
              </a:path>
            </a:pathLst>
          </a:custGeom>
          <a:ln w="30480">
            <a:solidFill>
              <a:srgbClr val="7700FF"/>
            </a:solidFill>
          </a:ln>
        </p:spPr>
        <p:txBody>
          <a:bodyPr wrap="square" lIns="0" tIns="0" rIns="0" bIns="0" rtlCol="0"/>
          <a:lstStyle/>
          <a:p>
            <a:endParaRPr sz="1350"/>
          </a:p>
        </p:txBody>
      </p:sp>
      <p:pic>
        <p:nvPicPr>
          <p:cNvPr id="10" name="object 10"/>
          <p:cNvPicPr/>
          <p:nvPr/>
        </p:nvPicPr>
        <p:blipFill>
          <a:blip r:embed="rId5" cstate="print"/>
          <a:stretch>
            <a:fillRect/>
          </a:stretch>
        </p:blipFill>
        <p:spPr>
          <a:xfrm>
            <a:off x="1361789" y="4418362"/>
            <a:ext cx="1429226" cy="246887"/>
          </a:xfrm>
          <a:prstGeom prst="rect">
            <a:avLst/>
          </a:prstGeom>
        </p:spPr>
      </p:pic>
      <p:sp>
        <p:nvSpPr>
          <p:cNvPr id="11" name="object 11"/>
          <p:cNvSpPr txBox="1"/>
          <p:nvPr/>
        </p:nvSpPr>
        <p:spPr>
          <a:xfrm>
            <a:off x="1352264" y="4741221"/>
            <a:ext cx="2695575" cy="855683"/>
          </a:xfrm>
          <a:prstGeom prst="rect">
            <a:avLst/>
          </a:prstGeom>
        </p:spPr>
        <p:txBody>
          <a:bodyPr vert="horz" wrap="square" lIns="0" tIns="9525" rIns="0" bIns="0" rtlCol="0">
            <a:spAutoFit/>
          </a:bodyPr>
          <a:lstStyle/>
          <a:p>
            <a:pPr marL="9525">
              <a:spcBef>
                <a:spcPts val="75"/>
              </a:spcBef>
            </a:pPr>
            <a:r>
              <a:rPr sz="1350" spc="-8" dirty="0">
                <a:latin typeface="Calibri"/>
                <a:cs typeface="Calibri"/>
              </a:rPr>
              <a:t>Определи,</a:t>
            </a:r>
            <a:r>
              <a:rPr sz="1350" spc="-30" dirty="0">
                <a:latin typeface="Calibri"/>
                <a:cs typeface="Calibri"/>
              </a:rPr>
              <a:t> </a:t>
            </a:r>
            <a:r>
              <a:rPr sz="1350" dirty="0">
                <a:latin typeface="Calibri"/>
                <a:cs typeface="Calibri"/>
              </a:rPr>
              <a:t>что</a:t>
            </a:r>
            <a:r>
              <a:rPr sz="1350" spc="-4" dirty="0">
                <a:latin typeface="Calibri"/>
                <a:cs typeface="Calibri"/>
              </a:rPr>
              <a:t> </a:t>
            </a:r>
            <a:r>
              <a:rPr sz="1350" dirty="0">
                <a:latin typeface="Calibri"/>
                <a:cs typeface="Calibri"/>
              </a:rPr>
              <a:t>25%</a:t>
            </a:r>
            <a:r>
              <a:rPr sz="1350" spc="-19" dirty="0">
                <a:latin typeface="Calibri"/>
                <a:cs typeface="Calibri"/>
              </a:rPr>
              <a:t> </a:t>
            </a:r>
            <a:r>
              <a:rPr sz="1350" dirty="0">
                <a:latin typeface="Calibri"/>
                <a:cs typeface="Calibri"/>
              </a:rPr>
              <a:t>-</a:t>
            </a:r>
            <a:r>
              <a:rPr sz="1350" spc="-19" dirty="0">
                <a:latin typeface="Calibri"/>
                <a:cs typeface="Calibri"/>
              </a:rPr>
              <a:t> </a:t>
            </a:r>
            <a:r>
              <a:rPr sz="1350" dirty="0">
                <a:latin typeface="Calibri"/>
                <a:cs typeface="Calibri"/>
              </a:rPr>
              <a:t>это</a:t>
            </a:r>
            <a:r>
              <a:rPr sz="1350" spc="-8" dirty="0">
                <a:latin typeface="Calibri"/>
                <a:cs typeface="Calibri"/>
              </a:rPr>
              <a:t> </a:t>
            </a:r>
            <a:r>
              <a:rPr sz="1350" dirty="0">
                <a:latin typeface="Calibri"/>
                <a:cs typeface="Calibri"/>
              </a:rPr>
              <a:t>1/4</a:t>
            </a:r>
            <a:r>
              <a:rPr sz="1350" spc="-19" dirty="0">
                <a:latin typeface="Calibri"/>
                <a:cs typeface="Calibri"/>
              </a:rPr>
              <a:t> </a:t>
            </a:r>
            <a:r>
              <a:rPr sz="1350" dirty="0">
                <a:latin typeface="Calibri"/>
                <a:cs typeface="Calibri"/>
              </a:rPr>
              <a:t>от</a:t>
            </a:r>
            <a:r>
              <a:rPr sz="1350" spc="-15" dirty="0">
                <a:latin typeface="Calibri"/>
                <a:cs typeface="Calibri"/>
              </a:rPr>
              <a:t> </a:t>
            </a:r>
            <a:r>
              <a:rPr sz="1350" spc="-8" dirty="0">
                <a:latin typeface="Calibri"/>
                <a:cs typeface="Calibri"/>
              </a:rPr>
              <a:t>числа</a:t>
            </a:r>
            <a:endParaRPr sz="1350">
              <a:latin typeface="Calibri"/>
              <a:cs typeface="Calibri"/>
            </a:endParaRPr>
          </a:p>
          <a:p>
            <a:pPr marL="9525" marR="1412558">
              <a:lnSpc>
                <a:spcPct val="162900"/>
              </a:lnSpc>
              <a:spcBef>
                <a:spcPts val="4"/>
              </a:spcBef>
            </a:pPr>
            <a:r>
              <a:rPr sz="1350" spc="-8" dirty="0">
                <a:latin typeface="Calibri"/>
                <a:cs typeface="Calibri"/>
              </a:rPr>
              <a:t>Раздели</a:t>
            </a:r>
            <a:r>
              <a:rPr sz="1350" spc="-34" dirty="0">
                <a:latin typeface="Calibri"/>
                <a:cs typeface="Calibri"/>
              </a:rPr>
              <a:t> </a:t>
            </a:r>
            <a:r>
              <a:rPr sz="1350" dirty="0">
                <a:latin typeface="Calibri"/>
                <a:cs typeface="Calibri"/>
              </a:rPr>
              <a:t>80</a:t>
            </a:r>
            <a:r>
              <a:rPr sz="1350" spc="-11" dirty="0">
                <a:latin typeface="Calibri"/>
                <a:cs typeface="Calibri"/>
              </a:rPr>
              <a:t> </a:t>
            </a:r>
            <a:r>
              <a:rPr sz="1350" dirty="0">
                <a:latin typeface="Calibri"/>
                <a:cs typeface="Calibri"/>
              </a:rPr>
              <a:t>на</a:t>
            </a:r>
            <a:r>
              <a:rPr sz="1350" spc="-19" dirty="0">
                <a:latin typeface="Calibri"/>
                <a:cs typeface="Calibri"/>
              </a:rPr>
              <a:t> </a:t>
            </a:r>
            <a:r>
              <a:rPr sz="1350" spc="-38" dirty="0">
                <a:latin typeface="Calibri"/>
                <a:cs typeface="Calibri"/>
              </a:rPr>
              <a:t>4 </a:t>
            </a:r>
            <a:r>
              <a:rPr sz="1350" dirty="0">
                <a:latin typeface="Calibri"/>
                <a:cs typeface="Calibri"/>
              </a:rPr>
              <a:t>Получи</a:t>
            </a:r>
            <a:r>
              <a:rPr sz="1350" spc="-71" dirty="0">
                <a:latin typeface="Calibri"/>
                <a:cs typeface="Calibri"/>
              </a:rPr>
              <a:t> </a:t>
            </a:r>
            <a:r>
              <a:rPr sz="1350" spc="-8" dirty="0">
                <a:latin typeface="Calibri"/>
                <a:cs typeface="Calibri"/>
              </a:rPr>
              <a:t>ответ:20»</a:t>
            </a:r>
            <a:endParaRPr sz="1350">
              <a:latin typeface="Calibri"/>
              <a:cs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3996" y="1027642"/>
            <a:ext cx="2881027" cy="4802696"/>
          </a:xfrm>
          <a:prstGeom prst="rect">
            <a:avLst/>
          </a:prstGeom>
        </p:spPr>
      </p:pic>
      <p:sp>
        <p:nvSpPr>
          <p:cNvPr id="3" name="object 3"/>
          <p:cNvSpPr txBox="1">
            <a:spLocks noGrp="1"/>
          </p:cNvSpPr>
          <p:nvPr>
            <p:ph type="title"/>
          </p:nvPr>
        </p:nvSpPr>
        <p:spPr>
          <a:xfrm>
            <a:off x="471488" y="1047301"/>
            <a:ext cx="8591489" cy="791369"/>
          </a:xfrm>
          <a:prstGeom prst="rect">
            <a:avLst/>
          </a:prstGeom>
        </p:spPr>
        <p:txBody>
          <a:bodyPr vert="horz" wrap="square" lIns="0" tIns="280796" rIns="0" bIns="0" rtlCol="0" anchor="ctr">
            <a:spAutoFit/>
          </a:bodyPr>
          <a:lstStyle/>
          <a:p>
            <a:pPr marL="3325654">
              <a:lnSpc>
                <a:spcPct val="100000"/>
              </a:lnSpc>
              <a:spcBef>
                <a:spcPts val="71"/>
              </a:spcBef>
            </a:pPr>
            <a:r>
              <a:rPr spc="-23" dirty="0"/>
              <a:t>Instruction-</a:t>
            </a:r>
            <a:r>
              <a:rPr dirty="0"/>
              <a:t>based</a:t>
            </a:r>
            <a:r>
              <a:rPr spc="56" dirty="0"/>
              <a:t> </a:t>
            </a:r>
            <a:r>
              <a:rPr spc="-8" dirty="0"/>
              <a:t>prompting</a:t>
            </a:r>
          </a:p>
        </p:txBody>
      </p:sp>
      <p:grpSp>
        <p:nvGrpSpPr>
          <p:cNvPr id="4" name="object 4"/>
          <p:cNvGrpSpPr/>
          <p:nvPr/>
        </p:nvGrpSpPr>
        <p:grpSpPr>
          <a:xfrm>
            <a:off x="3717321" y="2016919"/>
            <a:ext cx="324326" cy="323850"/>
            <a:chOff x="4956428" y="1546225"/>
            <a:chExt cx="432434" cy="431800"/>
          </a:xfrm>
        </p:grpSpPr>
        <p:sp>
          <p:nvSpPr>
            <p:cNvPr id="5" name="object 5"/>
            <p:cNvSpPr/>
            <p:nvPr/>
          </p:nvSpPr>
          <p:spPr>
            <a:xfrm>
              <a:off x="4967858" y="1557654"/>
              <a:ext cx="409575" cy="408940"/>
            </a:xfrm>
            <a:custGeom>
              <a:avLst/>
              <a:gdLst/>
              <a:ahLst/>
              <a:cxnLst/>
              <a:rect l="l" t="t" r="r" b="b"/>
              <a:pathLst>
                <a:path w="409575" h="408939">
                  <a:moveTo>
                    <a:pt x="0" y="76327"/>
                  </a:moveTo>
                  <a:lnTo>
                    <a:pt x="6016" y="46612"/>
                  </a:lnTo>
                  <a:lnTo>
                    <a:pt x="22415" y="22351"/>
                  </a:lnTo>
                  <a:lnTo>
                    <a:pt x="46720" y="5996"/>
                  </a:lnTo>
                  <a:lnTo>
                    <a:pt x="76453" y="0"/>
                  </a:lnTo>
                  <a:lnTo>
                    <a:pt x="332613" y="0"/>
                  </a:lnTo>
                  <a:lnTo>
                    <a:pt x="362400" y="5996"/>
                  </a:lnTo>
                  <a:lnTo>
                    <a:pt x="386699" y="22352"/>
                  </a:lnTo>
                  <a:lnTo>
                    <a:pt x="403068" y="46612"/>
                  </a:lnTo>
                  <a:lnTo>
                    <a:pt x="409066" y="76327"/>
                  </a:lnTo>
                  <a:lnTo>
                    <a:pt x="409066" y="332613"/>
                  </a:lnTo>
                  <a:lnTo>
                    <a:pt x="403068" y="362327"/>
                  </a:lnTo>
                  <a:lnTo>
                    <a:pt x="386699" y="386588"/>
                  </a:lnTo>
                  <a:lnTo>
                    <a:pt x="362400" y="402943"/>
                  </a:lnTo>
                  <a:lnTo>
                    <a:pt x="332613" y="408940"/>
                  </a:lnTo>
                  <a:lnTo>
                    <a:pt x="76453" y="408940"/>
                  </a:lnTo>
                  <a:lnTo>
                    <a:pt x="46720" y="402943"/>
                  </a:lnTo>
                  <a:lnTo>
                    <a:pt x="22415" y="386588"/>
                  </a:lnTo>
                  <a:lnTo>
                    <a:pt x="6016" y="362327"/>
                  </a:lnTo>
                  <a:lnTo>
                    <a:pt x="0" y="332613"/>
                  </a:lnTo>
                  <a:lnTo>
                    <a:pt x="0" y="76327"/>
                  </a:lnTo>
                  <a:close/>
                </a:path>
              </a:pathLst>
            </a:custGeom>
            <a:ln w="22860">
              <a:solidFill>
                <a:srgbClr val="7700FF"/>
              </a:solidFill>
            </a:ln>
          </p:spPr>
          <p:txBody>
            <a:bodyPr wrap="square" lIns="0" tIns="0" rIns="0" bIns="0" rtlCol="0"/>
            <a:lstStyle/>
            <a:p>
              <a:endParaRPr sz="1350"/>
            </a:p>
          </p:txBody>
        </p:sp>
        <p:pic>
          <p:nvPicPr>
            <p:cNvPr id="6" name="object 6"/>
            <p:cNvPicPr/>
            <p:nvPr/>
          </p:nvPicPr>
          <p:blipFill>
            <a:blip r:embed="rId3" cstate="print"/>
            <a:stretch>
              <a:fillRect/>
            </a:stretch>
          </p:blipFill>
          <p:spPr>
            <a:xfrm>
              <a:off x="5073064" y="1664412"/>
              <a:ext cx="217907" cy="195476"/>
            </a:xfrm>
            <a:prstGeom prst="rect">
              <a:avLst/>
            </a:prstGeom>
          </p:spPr>
        </p:pic>
      </p:grpSp>
      <p:pic>
        <p:nvPicPr>
          <p:cNvPr id="7" name="object 7"/>
          <p:cNvPicPr/>
          <p:nvPr/>
        </p:nvPicPr>
        <p:blipFill>
          <a:blip r:embed="rId4" cstate="print"/>
          <a:stretch>
            <a:fillRect/>
          </a:stretch>
        </p:blipFill>
        <p:spPr>
          <a:xfrm>
            <a:off x="4169473" y="2018500"/>
            <a:ext cx="1355597" cy="247116"/>
          </a:xfrm>
          <a:prstGeom prst="rect">
            <a:avLst/>
          </a:prstGeom>
        </p:spPr>
      </p:pic>
      <p:grpSp>
        <p:nvGrpSpPr>
          <p:cNvPr id="8" name="object 8"/>
          <p:cNvGrpSpPr/>
          <p:nvPr/>
        </p:nvGrpSpPr>
        <p:grpSpPr>
          <a:xfrm>
            <a:off x="3717321" y="3257740"/>
            <a:ext cx="324326" cy="324326"/>
            <a:chOff x="4956428" y="3200654"/>
            <a:chExt cx="432434" cy="432434"/>
          </a:xfrm>
        </p:grpSpPr>
        <p:sp>
          <p:nvSpPr>
            <p:cNvPr id="9" name="object 9"/>
            <p:cNvSpPr/>
            <p:nvPr/>
          </p:nvSpPr>
          <p:spPr>
            <a:xfrm>
              <a:off x="4967858" y="3212084"/>
              <a:ext cx="409575" cy="409575"/>
            </a:xfrm>
            <a:custGeom>
              <a:avLst/>
              <a:gdLst/>
              <a:ahLst/>
              <a:cxnLst/>
              <a:rect l="l" t="t" r="r" b="b"/>
              <a:pathLst>
                <a:path w="409575" h="409575">
                  <a:moveTo>
                    <a:pt x="0" y="76326"/>
                  </a:moveTo>
                  <a:lnTo>
                    <a:pt x="6016" y="46612"/>
                  </a:lnTo>
                  <a:lnTo>
                    <a:pt x="22415" y="22352"/>
                  </a:lnTo>
                  <a:lnTo>
                    <a:pt x="46720" y="5996"/>
                  </a:lnTo>
                  <a:lnTo>
                    <a:pt x="76453" y="0"/>
                  </a:lnTo>
                  <a:lnTo>
                    <a:pt x="332613" y="0"/>
                  </a:lnTo>
                  <a:lnTo>
                    <a:pt x="362400" y="5996"/>
                  </a:lnTo>
                  <a:lnTo>
                    <a:pt x="386699" y="22351"/>
                  </a:lnTo>
                  <a:lnTo>
                    <a:pt x="403068" y="46612"/>
                  </a:lnTo>
                  <a:lnTo>
                    <a:pt x="409066" y="76326"/>
                  </a:lnTo>
                  <a:lnTo>
                    <a:pt x="409066" y="332613"/>
                  </a:lnTo>
                  <a:lnTo>
                    <a:pt x="403068" y="362346"/>
                  </a:lnTo>
                  <a:lnTo>
                    <a:pt x="386699" y="386651"/>
                  </a:lnTo>
                  <a:lnTo>
                    <a:pt x="362400" y="403050"/>
                  </a:lnTo>
                  <a:lnTo>
                    <a:pt x="332613" y="409066"/>
                  </a:lnTo>
                  <a:lnTo>
                    <a:pt x="76453" y="409066"/>
                  </a:lnTo>
                  <a:lnTo>
                    <a:pt x="46720" y="403050"/>
                  </a:lnTo>
                  <a:lnTo>
                    <a:pt x="22415" y="386651"/>
                  </a:lnTo>
                  <a:lnTo>
                    <a:pt x="6016" y="362346"/>
                  </a:lnTo>
                  <a:lnTo>
                    <a:pt x="0" y="332613"/>
                  </a:lnTo>
                  <a:lnTo>
                    <a:pt x="0" y="76326"/>
                  </a:lnTo>
                  <a:close/>
                </a:path>
              </a:pathLst>
            </a:custGeom>
            <a:ln w="22860">
              <a:solidFill>
                <a:srgbClr val="FF4F11"/>
              </a:solidFill>
            </a:ln>
          </p:spPr>
          <p:txBody>
            <a:bodyPr wrap="square" lIns="0" tIns="0" rIns="0" bIns="0" rtlCol="0"/>
            <a:lstStyle/>
            <a:p>
              <a:endParaRPr sz="1350"/>
            </a:p>
          </p:txBody>
        </p:sp>
        <p:pic>
          <p:nvPicPr>
            <p:cNvPr id="10" name="object 10"/>
            <p:cNvPicPr/>
            <p:nvPr/>
          </p:nvPicPr>
          <p:blipFill>
            <a:blip r:embed="rId5" cstate="print"/>
            <a:stretch>
              <a:fillRect/>
            </a:stretch>
          </p:blipFill>
          <p:spPr>
            <a:xfrm>
              <a:off x="5053837" y="3312535"/>
              <a:ext cx="237134" cy="208087"/>
            </a:xfrm>
            <a:prstGeom prst="rect">
              <a:avLst/>
            </a:prstGeom>
          </p:spPr>
        </p:pic>
      </p:grpSp>
      <p:pic>
        <p:nvPicPr>
          <p:cNvPr id="11" name="object 11"/>
          <p:cNvPicPr/>
          <p:nvPr/>
        </p:nvPicPr>
        <p:blipFill>
          <a:blip r:embed="rId6" cstate="print"/>
          <a:stretch>
            <a:fillRect/>
          </a:stretch>
        </p:blipFill>
        <p:spPr>
          <a:xfrm>
            <a:off x="4169473" y="3264599"/>
            <a:ext cx="833704" cy="246888"/>
          </a:xfrm>
          <a:prstGeom prst="rect">
            <a:avLst/>
          </a:prstGeom>
        </p:spPr>
      </p:pic>
      <p:sp>
        <p:nvSpPr>
          <p:cNvPr id="12" name="object 12"/>
          <p:cNvSpPr txBox="1"/>
          <p:nvPr/>
        </p:nvSpPr>
        <p:spPr>
          <a:xfrm>
            <a:off x="4159948" y="2254281"/>
            <a:ext cx="3736658" cy="1532215"/>
          </a:xfrm>
          <a:prstGeom prst="rect">
            <a:avLst/>
          </a:prstGeom>
        </p:spPr>
        <p:txBody>
          <a:bodyPr vert="horz" wrap="square" lIns="0" tIns="8573" rIns="0" bIns="0" rtlCol="0">
            <a:spAutoFit/>
          </a:bodyPr>
          <a:lstStyle/>
          <a:p>
            <a:pPr marL="9525" marR="3810">
              <a:lnSpc>
                <a:spcPct val="106500"/>
              </a:lnSpc>
              <a:spcBef>
                <a:spcPts val="68"/>
              </a:spcBef>
            </a:pPr>
            <a:r>
              <a:rPr sz="1350" dirty="0">
                <a:latin typeface="Calibri"/>
                <a:cs typeface="Calibri"/>
              </a:rPr>
              <a:t>Это</a:t>
            </a:r>
            <a:r>
              <a:rPr sz="1350" spc="-30" dirty="0">
                <a:latin typeface="Calibri"/>
                <a:cs typeface="Calibri"/>
              </a:rPr>
              <a:t> </a:t>
            </a:r>
            <a:r>
              <a:rPr sz="1350" spc="-15" dirty="0">
                <a:latin typeface="Calibri"/>
                <a:cs typeface="Calibri"/>
              </a:rPr>
              <a:t>подход</a:t>
            </a:r>
            <a:r>
              <a:rPr sz="1350" spc="-45" dirty="0">
                <a:latin typeface="Calibri"/>
                <a:cs typeface="Calibri"/>
              </a:rPr>
              <a:t> </a:t>
            </a:r>
            <a:r>
              <a:rPr sz="1350" dirty="0">
                <a:latin typeface="Calibri"/>
                <a:cs typeface="Calibri"/>
              </a:rPr>
              <a:t>к</a:t>
            </a:r>
            <a:r>
              <a:rPr sz="1350" spc="-38" dirty="0">
                <a:latin typeface="Calibri"/>
                <a:cs typeface="Calibri"/>
              </a:rPr>
              <a:t> </a:t>
            </a:r>
            <a:r>
              <a:rPr sz="1350" dirty="0">
                <a:latin typeface="Calibri"/>
                <a:cs typeface="Calibri"/>
              </a:rPr>
              <a:t>построению</a:t>
            </a:r>
            <a:r>
              <a:rPr sz="1350" spc="-19" dirty="0">
                <a:latin typeface="Calibri"/>
                <a:cs typeface="Calibri"/>
              </a:rPr>
              <a:t> </a:t>
            </a:r>
            <a:r>
              <a:rPr sz="1350" dirty="0">
                <a:latin typeface="Calibri"/>
                <a:cs typeface="Calibri"/>
              </a:rPr>
              <a:t>запросов</a:t>
            </a:r>
            <a:r>
              <a:rPr sz="1350" spc="-23" dirty="0">
                <a:latin typeface="Calibri"/>
                <a:cs typeface="Calibri"/>
              </a:rPr>
              <a:t> </a:t>
            </a:r>
            <a:r>
              <a:rPr sz="1350" dirty="0">
                <a:latin typeface="Calibri"/>
                <a:cs typeface="Calibri"/>
              </a:rPr>
              <a:t>к</a:t>
            </a:r>
            <a:r>
              <a:rPr sz="1350" spc="-38" dirty="0">
                <a:latin typeface="Calibri"/>
                <a:cs typeface="Calibri"/>
              </a:rPr>
              <a:t> </a:t>
            </a:r>
            <a:r>
              <a:rPr sz="1350" spc="-8" dirty="0">
                <a:latin typeface="Calibri"/>
                <a:cs typeface="Calibri"/>
              </a:rPr>
              <a:t>языковым моделям,</a:t>
            </a:r>
            <a:r>
              <a:rPr sz="1350" spc="-64" dirty="0">
                <a:latin typeface="Calibri"/>
                <a:cs typeface="Calibri"/>
              </a:rPr>
              <a:t> </a:t>
            </a:r>
            <a:r>
              <a:rPr sz="1350" dirty="0">
                <a:latin typeface="Calibri"/>
                <a:cs typeface="Calibri"/>
              </a:rPr>
              <a:t>при</a:t>
            </a:r>
            <a:r>
              <a:rPr sz="1350" spc="-26" dirty="0">
                <a:latin typeface="Calibri"/>
                <a:cs typeface="Calibri"/>
              </a:rPr>
              <a:t> </a:t>
            </a:r>
            <a:r>
              <a:rPr sz="1350" spc="-8" dirty="0">
                <a:latin typeface="Calibri"/>
                <a:cs typeface="Calibri"/>
              </a:rPr>
              <a:t>котором</a:t>
            </a:r>
            <a:r>
              <a:rPr sz="1350" spc="-23" dirty="0">
                <a:latin typeface="Calibri"/>
                <a:cs typeface="Calibri"/>
              </a:rPr>
              <a:t> </a:t>
            </a:r>
            <a:r>
              <a:rPr sz="1350" dirty="0">
                <a:latin typeface="Calibri"/>
                <a:cs typeface="Calibri"/>
              </a:rPr>
              <a:t>мы</a:t>
            </a:r>
            <a:r>
              <a:rPr sz="1350" spc="-38" dirty="0">
                <a:latin typeface="Calibri"/>
                <a:cs typeface="Calibri"/>
              </a:rPr>
              <a:t> </a:t>
            </a:r>
            <a:r>
              <a:rPr sz="1350" dirty="0">
                <a:latin typeface="Calibri"/>
                <a:cs typeface="Calibri"/>
              </a:rPr>
              <a:t>даем</a:t>
            </a:r>
            <a:r>
              <a:rPr sz="1350" spc="-41" dirty="0">
                <a:latin typeface="Calibri"/>
                <a:cs typeface="Calibri"/>
              </a:rPr>
              <a:t> </a:t>
            </a:r>
            <a:r>
              <a:rPr sz="1350" dirty="0">
                <a:latin typeface="Calibri"/>
                <a:cs typeface="Calibri"/>
              </a:rPr>
              <a:t>четкие</a:t>
            </a:r>
            <a:r>
              <a:rPr sz="1350" spc="-19" dirty="0">
                <a:latin typeface="Calibri"/>
                <a:cs typeface="Calibri"/>
              </a:rPr>
              <a:t> </a:t>
            </a:r>
            <a:r>
              <a:rPr sz="1350" dirty="0">
                <a:latin typeface="Calibri"/>
                <a:cs typeface="Calibri"/>
              </a:rPr>
              <a:t>указания</a:t>
            </a:r>
            <a:r>
              <a:rPr sz="1350" spc="-34" dirty="0">
                <a:latin typeface="Calibri"/>
                <a:cs typeface="Calibri"/>
              </a:rPr>
              <a:t> </a:t>
            </a:r>
            <a:r>
              <a:rPr sz="1350" spc="-38" dirty="0">
                <a:latin typeface="Calibri"/>
                <a:cs typeface="Calibri"/>
              </a:rPr>
              <a:t>и </a:t>
            </a:r>
            <a:r>
              <a:rPr sz="1350" dirty="0">
                <a:latin typeface="Calibri"/>
                <a:cs typeface="Calibri"/>
              </a:rPr>
              <a:t>правила</a:t>
            </a:r>
            <a:r>
              <a:rPr sz="1350" spc="-56" dirty="0">
                <a:latin typeface="Calibri"/>
                <a:cs typeface="Calibri"/>
              </a:rPr>
              <a:t> </a:t>
            </a:r>
            <a:r>
              <a:rPr sz="1350" dirty="0">
                <a:latin typeface="Calibri"/>
                <a:cs typeface="Calibri"/>
              </a:rPr>
              <a:t>того,</a:t>
            </a:r>
            <a:r>
              <a:rPr sz="1350" spc="-45" dirty="0">
                <a:latin typeface="Calibri"/>
                <a:cs typeface="Calibri"/>
              </a:rPr>
              <a:t> </a:t>
            </a:r>
            <a:r>
              <a:rPr sz="1350" dirty="0">
                <a:latin typeface="Calibri"/>
                <a:cs typeface="Calibri"/>
              </a:rPr>
              <a:t>как</a:t>
            </a:r>
            <a:r>
              <a:rPr sz="1350" spc="-49" dirty="0">
                <a:latin typeface="Calibri"/>
                <a:cs typeface="Calibri"/>
              </a:rPr>
              <a:t> </a:t>
            </a:r>
            <a:r>
              <a:rPr sz="1350" spc="-8" dirty="0">
                <a:latin typeface="Calibri"/>
                <a:cs typeface="Calibri"/>
              </a:rPr>
              <a:t>модель</a:t>
            </a:r>
            <a:r>
              <a:rPr sz="1350" spc="-68" dirty="0">
                <a:latin typeface="Calibri"/>
                <a:cs typeface="Calibri"/>
              </a:rPr>
              <a:t> </a:t>
            </a:r>
            <a:r>
              <a:rPr sz="1350" dirty="0">
                <a:latin typeface="Calibri"/>
                <a:cs typeface="Calibri"/>
              </a:rPr>
              <a:t>должна</a:t>
            </a:r>
            <a:r>
              <a:rPr sz="1350" spc="-60" dirty="0">
                <a:latin typeface="Calibri"/>
                <a:cs typeface="Calibri"/>
              </a:rPr>
              <a:t> </a:t>
            </a:r>
            <a:r>
              <a:rPr sz="1350" spc="-8" dirty="0">
                <a:latin typeface="Calibri"/>
                <a:cs typeface="Calibri"/>
              </a:rPr>
              <a:t>обрабатывать</a:t>
            </a:r>
            <a:endParaRPr sz="1350" dirty="0">
              <a:latin typeface="Calibri"/>
              <a:cs typeface="Calibri"/>
            </a:endParaRPr>
          </a:p>
          <a:p>
            <a:pPr marL="9525">
              <a:spcBef>
                <a:spcPts val="109"/>
              </a:spcBef>
            </a:pPr>
            <a:r>
              <a:rPr sz="1350" dirty="0">
                <a:latin typeface="Calibri"/>
                <a:cs typeface="Calibri"/>
              </a:rPr>
              <a:t>информацию</a:t>
            </a:r>
            <a:r>
              <a:rPr sz="1350" spc="-41" dirty="0">
                <a:latin typeface="Calibri"/>
                <a:cs typeface="Calibri"/>
              </a:rPr>
              <a:t> </a:t>
            </a:r>
            <a:r>
              <a:rPr sz="1350" dirty="0">
                <a:latin typeface="Calibri"/>
                <a:cs typeface="Calibri"/>
              </a:rPr>
              <a:t>и</a:t>
            </a:r>
            <a:r>
              <a:rPr sz="1350" spc="-56" dirty="0">
                <a:latin typeface="Calibri"/>
                <a:cs typeface="Calibri"/>
              </a:rPr>
              <a:t> </a:t>
            </a:r>
            <a:r>
              <a:rPr sz="1350" dirty="0">
                <a:latin typeface="Calibri"/>
                <a:cs typeface="Calibri"/>
              </a:rPr>
              <a:t>формировать</a:t>
            </a:r>
            <a:r>
              <a:rPr sz="1350" spc="-41" dirty="0">
                <a:latin typeface="Calibri"/>
                <a:cs typeface="Calibri"/>
              </a:rPr>
              <a:t> </a:t>
            </a:r>
            <a:r>
              <a:rPr sz="1350" spc="-8" dirty="0">
                <a:latin typeface="Calibri"/>
                <a:cs typeface="Calibri"/>
              </a:rPr>
              <a:t>ответ</a:t>
            </a:r>
            <a:endParaRPr sz="1350" dirty="0">
              <a:latin typeface="Calibri"/>
              <a:cs typeface="Calibri"/>
            </a:endParaRPr>
          </a:p>
          <a:p>
            <a:pPr>
              <a:lnSpc>
                <a:spcPct val="100000"/>
              </a:lnSpc>
            </a:pPr>
            <a:endParaRPr sz="1350" dirty="0">
              <a:latin typeface="Calibri"/>
              <a:cs typeface="Calibri"/>
            </a:endParaRPr>
          </a:p>
          <a:p>
            <a:pPr>
              <a:spcBef>
                <a:spcPts val="124"/>
              </a:spcBef>
            </a:pPr>
            <a:endParaRPr sz="1350" dirty="0">
              <a:latin typeface="Calibri"/>
              <a:cs typeface="Calibri"/>
            </a:endParaRPr>
          </a:p>
          <a:p>
            <a:pPr marL="9525"/>
            <a:r>
              <a:rPr sz="1350" dirty="0">
                <a:latin typeface="Calibri"/>
                <a:cs typeface="Calibri"/>
              </a:rPr>
              <a:t>«</a:t>
            </a:r>
            <a:r>
              <a:rPr sz="1350" dirty="0" err="1">
                <a:latin typeface="Calibri"/>
                <a:cs typeface="Calibri"/>
              </a:rPr>
              <a:t>Де</a:t>
            </a:r>
            <a:r>
              <a:rPr lang="ru-RU" sz="1350" dirty="0">
                <a:latin typeface="Calibri"/>
                <a:cs typeface="Calibri"/>
              </a:rPr>
              <a:t>й</a:t>
            </a:r>
            <a:r>
              <a:rPr sz="1350" dirty="0" err="1">
                <a:latin typeface="Calibri"/>
                <a:cs typeface="Calibri"/>
              </a:rPr>
              <a:t>ству</a:t>
            </a:r>
            <a:r>
              <a:rPr lang="ru-RU" sz="1350" dirty="0">
                <a:latin typeface="Calibri"/>
                <a:cs typeface="Calibri"/>
              </a:rPr>
              <a:t>й</a:t>
            </a:r>
            <a:r>
              <a:rPr sz="1350" spc="-41" dirty="0">
                <a:latin typeface="Calibri"/>
                <a:cs typeface="Calibri"/>
              </a:rPr>
              <a:t> </a:t>
            </a:r>
            <a:r>
              <a:rPr sz="1350" dirty="0">
                <a:latin typeface="Calibri"/>
                <a:cs typeface="Calibri"/>
              </a:rPr>
              <a:t>как</a:t>
            </a:r>
            <a:r>
              <a:rPr sz="1350" spc="-45" dirty="0">
                <a:latin typeface="Calibri"/>
                <a:cs typeface="Calibri"/>
              </a:rPr>
              <a:t> </a:t>
            </a:r>
            <a:r>
              <a:rPr sz="1350" dirty="0">
                <a:latin typeface="Calibri"/>
                <a:cs typeface="Calibri"/>
              </a:rPr>
              <a:t>помощник</a:t>
            </a:r>
            <a:r>
              <a:rPr sz="1350" spc="-30" dirty="0">
                <a:latin typeface="Calibri"/>
                <a:cs typeface="Calibri"/>
              </a:rPr>
              <a:t> </a:t>
            </a:r>
            <a:r>
              <a:rPr sz="1350" dirty="0">
                <a:latin typeface="Calibri"/>
                <a:cs typeface="Calibri"/>
              </a:rPr>
              <a:t>для</a:t>
            </a:r>
            <a:r>
              <a:rPr sz="1350" spc="-60" dirty="0">
                <a:latin typeface="Calibri"/>
                <a:cs typeface="Calibri"/>
              </a:rPr>
              <a:t> </a:t>
            </a:r>
            <a:r>
              <a:rPr sz="1350" spc="-8" dirty="0">
                <a:latin typeface="Calibri"/>
                <a:cs typeface="Calibri"/>
              </a:rPr>
              <a:t>подготовки</a:t>
            </a:r>
            <a:r>
              <a:rPr sz="1350" spc="-45" dirty="0">
                <a:latin typeface="Calibri"/>
                <a:cs typeface="Calibri"/>
              </a:rPr>
              <a:t> </a:t>
            </a:r>
            <a:r>
              <a:rPr sz="1350" spc="-8" dirty="0">
                <a:latin typeface="Calibri"/>
                <a:cs typeface="Calibri"/>
              </a:rPr>
              <a:t>резюме.</a:t>
            </a:r>
            <a:endParaRPr sz="1350" dirty="0">
              <a:latin typeface="Calibri"/>
              <a:cs typeface="Calibri"/>
            </a:endParaRPr>
          </a:p>
        </p:txBody>
      </p:sp>
      <p:grpSp>
        <p:nvGrpSpPr>
          <p:cNvPr id="13" name="object 13"/>
          <p:cNvGrpSpPr/>
          <p:nvPr/>
        </p:nvGrpSpPr>
        <p:grpSpPr>
          <a:xfrm>
            <a:off x="3717321" y="4062413"/>
            <a:ext cx="324326" cy="323850"/>
            <a:chOff x="4956428" y="4273550"/>
            <a:chExt cx="432434" cy="431800"/>
          </a:xfrm>
        </p:grpSpPr>
        <p:sp>
          <p:nvSpPr>
            <p:cNvPr id="14" name="object 14"/>
            <p:cNvSpPr/>
            <p:nvPr/>
          </p:nvSpPr>
          <p:spPr>
            <a:xfrm>
              <a:off x="4967858" y="4284979"/>
              <a:ext cx="409575" cy="408940"/>
            </a:xfrm>
            <a:custGeom>
              <a:avLst/>
              <a:gdLst/>
              <a:ahLst/>
              <a:cxnLst/>
              <a:rect l="l" t="t" r="r" b="b"/>
              <a:pathLst>
                <a:path w="409575" h="408939">
                  <a:moveTo>
                    <a:pt x="0" y="76327"/>
                  </a:moveTo>
                  <a:lnTo>
                    <a:pt x="6016" y="46612"/>
                  </a:lnTo>
                  <a:lnTo>
                    <a:pt x="22415" y="22352"/>
                  </a:lnTo>
                  <a:lnTo>
                    <a:pt x="46720" y="5996"/>
                  </a:lnTo>
                  <a:lnTo>
                    <a:pt x="76453" y="0"/>
                  </a:lnTo>
                  <a:lnTo>
                    <a:pt x="332613" y="0"/>
                  </a:lnTo>
                  <a:lnTo>
                    <a:pt x="362400" y="5996"/>
                  </a:lnTo>
                  <a:lnTo>
                    <a:pt x="386699" y="22352"/>
                  </a:lnTo>
                  <a:lnTo>
                    <a:pt x="403068" y="46612"/>
                  </a:lnTo>
                  <a:lnTo>
                    <a:pt x="409066" y="76327"/>
                  </a:lnTo>
                  <a:lnTo>
                    <a:pt x="409066" y="332613"/>
                  </a:lnTo>
                  <a:lnTo>
                    <a:pt x="403068" y="362327"/>
                  </a:lnTo>
                  <a:lnTo>
                    <a:pt x="386699" y="386588"/>
                  </a:lnTo>
                  <a:lnTo>
                    <a:pt x="362400" y="402943"/>
                  </a:lnTo>
                  <a:lnTo>
                    <a:pt x="332613" y="408940"/>
                  </a:lnTo>
                  <a:lnTo>
                    <a:pt x="76453" y="408940"/>
                  </a:lnTo>
                  <a:lnTo>
                    <a:pt x="46720" y="402943"/>
                  </a:lnTo>
                  <a:lnTo>
                    <a:pt x="22415" y="386588"/>
                  </a:lnTo>
                  <a:lnTo>
                    <a:pt x="6016" y="362327"/>
                  </a:lnTo>
                  <a:lnTo>
                    <a:pt x="0" y="332613"/>
                  </a:lnTo>
                  <a:lnTo>
                    <a:pt x="0" y="76327"/>
                  </a:lnTo>
                  <a:close/>
                </a:path>
              </a:pathLst>
            </a:custGeom>
            <a:ln w="22860">
              <a:solidFill>
                <a:srgbClr val="7700FF"/>
              </a:solidFill>
            </a:ln>
          </p:spPr>
          <p:txBody>
            <a:bodyPr wrap="square" lIns="0" tIns="0" rIns="0" bIns="0" rtlCol="0"/>
            <a:lstStyle/>
            <a:p>
              <a:endParaRPr sz="1350"/>
            </a:p>
          </p:txBody>
        </p:sp>
        <p:pic>
          <p:nvPicPr>
            <p:cNvPr id="15" name="object 15"/>
            <p:cNvPicPr/>
            <p:nvPr/>
          </p:nvPicPr>
          <p:blipFill>
            <a:blip r:embed="rId7" cstate="print"/>
            <a:stretch>
              <a:fillRect/>
            </a:stretch>
          </p:blipFill>
          <p:spPr>
            <a:xfrm>
              <a:off x="5111519" y="4372820"/>
              <a:ext cx="121771" cy="233310"/>
            </a:xfrm>
            <a:prstGeom prst="rect">
              <a:avLst/>
            </a:prstGeom>
          </p:spPr>
        </p:pic>
      </p:grpSp>
      <p:pic>
        <p:nvPicPr>
          <p:cNvPr id="16" name="object 16"/>
          <p:cNvPicPr/>
          <p:nvPr/>
        </p:nvPicPr>
        <p:blipFill>
          <a:blip r:embed="rId8" cstate="print"/>
          <a:stretch>
            <a:fillRect/>
          </a:stretch>
        </p:blipFill>
        <p:spPr>
          <a:xfrm>
            <a:off x="4169473" y="4069042"/>
            <a:ext cx="1169574" cy="247116"/>
          </a:xfrm>
          <a:prstGeom prst="rect">
            <a:avLst/>
          </a:prstGeom>
        </p:spPr>
      </p:pic>
      <p:sp>
        <p:nvSpPr>
          <p:cNvPr id="17" name="object 17"/>
          <p:cNvSpPr txBox="1"/>
          <p:nvPr/>
        </p:nvSpPr>
        <p:spPr>
          <a:xfrm>
            <a:off x="4159948" y="4369308"/>
            <a:ext cx="1830705" cy="217367"/>
          </a:xfrm>
          <a:prstGeom prst="rect">
            <a:avLst/>
          </a:prstGeom>
        </p:spPr>
        <p:txBody>
          <a:bodyPr vert="horz" wrap="square" lIns="0" tIns="9525" rIns="0" bIns="0" rtlCol="0">
            <a:spAutoFit/>
          </a:bodyPr>
          <a:lstStyle/>
          <a:p>
            <a:pPr marL="9525">
              <a:spcBef>
                <a:spcPts val="75"/>
              </a:spcBef>
            </a:pPr>
            <a:r>
              <a:rPr sz="1350" spc="-8" dirty="0" err="1">
                <a:latin typeface="Calibri"/>
                <a:cs typeface="Calibri"/>
              </a:rPr>
              <a:t>Переформулиру</a:t>
            </a:r>
            <a:r>
              <a:rPr lang="ru-RU" sz="1350" spc="-8" dirty="0">
                <a:latin typeface="Calibri"/>
                <a:cs typeface="Calibri"/>
              </a:rPr>
              <a:t>й</a:t>
            </a:r>
            <a:r>
              <a:rPr sz="1350" spc="-34" dirty="0">
                <a:latin typeface="Calibri"/>
                <a:cs typeface="Calibri"/>
              </a:rPr>
              <a:t> </a:t>
            </a:r>
            <a:r>
              <a:rPr sz="1350" spc="-8" dirty="0">
                <a:latin typeface="Calibri"/>
                <a:cs typeface="Calibri"/>
              </a:rPr>
              <a:t>текст...</a:t>
            </a:r>
            <a:endParaRPr sz="1350" dirty="0">
              <a:latin typeface="Calibri"/>
              <a:cs typeface="Calibri"/>
            </a:endParaRPr>
          </a:p>
        </p:txBody>
      </p:sp>
      <p:grpSp>
        <p:nvGrpSpPr>
          <p:cNvPr id="18" name="object 18"/>
          <p:cNvGrpSpPr/>
          <p:nvPr/>
        </p:nvGrpSpPr>
        <p:grpSpPr>
          <a:xfrm>
            <a:off x="3717321" y="4867085"/>
            <a:ext cx="324326" cy="323850"/>
            <a:chOff x="4956428" y="5346446"/>
            <a:chExt cx="432434" cy="431800"/>
          </a:xfrm>
        </p:grpSpPr>
        <p:sp>
          <p:nvSpPr>
            <p:cNvPr id="19" name="object 19"/>
            <p:cNvSpPr/>
            <p:nvPr/>
          </p:nvSpPr>
          <p:spPr>
            <a:xfrm>
              <a:off x="4967858" y="5357876"/>
              <a:ext cx="409575" cy="408940"/>
            </a:xfrm>
            <a:custGeom>
              <a:avLst/>
              <a:gdLst/>
              <a:ahLst/>
              <a:cxnLst/>
              <a:rect l="l" t="t" r="r" b="b"/>
              <a:pathLst>
                <a:path w="409575" h="408939">
                  <a:moveTo>
                    <a:pt x="0" y="76327"/>
                  </a:moveTo>
                  <a:lnTo>
                    <a:pt x="6016" y="46612"/>
                  </a:lnTo>
                  <a:lnTo>
                    <a:pt x="22415" y="22351"/>
                  </a:lnTo>
                  <a:lnTo>
                    <a:pt x="46720" y="5996"/>
                  </a:lnTo>
                  <a:lnTo>
                    <a:pt x="76453" y="0"/>
                  </a:lnTo>
                  <a:lnTo>
                    <a:pt x="332613" y="0"/>
                  </a:lnTo>
                  <a:lnTo>
                    <a:pt x="362400" y="5996"/>
                  </a:lnTo>
                  <a:lnTo>
                    <a:pt x="386699" y="22352"/>
                  </a:lnTo>
                  <a:lnTo>
                    <a:pt x="403068" y="46612"/>
                  </a:lnTo>
                  <a:lnTo>
                    <a:pt x="409066" y="76327"/>
                  </a:lnTo>
                  <a:lnTo>
                    <a:pt x="409066" y="332549"/>
                  </a:lnTo>
                  <a:lnTo>
                    <a:pt x="403068" y="362274"/>
                  </a:lnTo>
                  <a:lnTo>
                    <a:pt x="386699" y="386548"/>
                  </a:lnTo>
                  <a:lnTo>
                    <a:pt x="362400" y="402913"/>
                  </a:lnTo>
                  <a:lnTo>
                    <a:pt x="332613" y="408914"/>
                  </a:lnTo>
                  <a:lnTo>
                    <a:pt x="76453" y="408914"/>
                  </a:lnTo>
                  <a:lnTo>
                    <a:pt x="46720" y="402913"/>
                  </a:lnTo>
                  <a:lnTo>
                    <a:pt x="22415" y="386548"/>
                  </a:lnTo>
                  <a:lnTo>
                    <a:pt x="6016" y="362274"/>
                  </a:lnTo>
                  <a:lnTo>
                    <a:pt x="0" y="332549"/>
                  </a:lnTo>
                  <a:lnTo>
                    <a:pt x="0" y="76327"/>
                  </a:lnTo>
                  <a:close/>
                </a:path>
              </a:pathLst>
            </a:custGeom>
            <a:ln w="22860">
              <a:solidFill>
                <a:srgbClr val="FF4F11"/>
              </a:solidFill>
            </a:ln>
          </p:spPr>
          <p:txBody>
            <a:bodyPr wrap="square" lIns="0" tIns="0" rIns="0" bIns="0" rtlCol="0"/>
            <a:lstStyle/>
            <a:p>
              <a:endParaRPr sz="1350"/>
            </a:p>
          </p:txBody>
        </p:sp>
        <p:pic>
          <p:nvPicPr>
            <p:cNvPr id="20" name="object 20"/>
            <p:cNvPicPr/>
            <p:nvPr/>
          </p:nvPicPr>
          <p:blipFill>
            <a:blip r:embed="rId9" cstate="print"/>
            <a:stretch>
              <a:fillRect/>
            </a:stretch>
          </p:blipFill>
          <p:spPr>
            <a:xfrm>
              <a:off x="5066655" y="5445651"/>
              <a:ext cx="211498" cy="233300"/>
            </a:xfrm>
            <a:prstGeom prst="rect">
              <a:avLst/>
            </a:prstGeom>
          </p:spPr>
        </p:pic>
      </p:grpSp>
      <p:pic>
        <p:nvPicPr>
          <p:cNvPr id="21" name="object 21"/>
          <p:cNvPicPr/>
          <p:nvPr/>
        </p:nvPicPr>
        <p:blipFill>
          <a:blip r:embed="rId10" cstate="print"/>
          <a:stretch>
            <a:fillRect/>
          </a:stretch>
        </p:blipFill>
        <p:spPr>
          <a:xfrm>
            <a:off x="4169473" y="4874209"/>
            <a:ext cx="832370" cy="246888"/>
          </a:xfrm>
          <a:prstGeom prst="rect">
            <a:avLst/>
          </a:prstGeom>
        </p:spPr>
      </p:pic>
      <p:sp>
        <p:nvSpPr>
          <p:cNvPr id="22" name="object 22"/>
          <p:cNvSpPr txBox="1"/>
          <p:nvPr/>
        </p:nvSpPr>
        <p:spPr>
          <a:xfrm>
            <a:off x="4159948" y="5174208"/>
            <a:ext cx="2593181" cy="217367"/>
          </a:xfrm>
          <a:prstGeom prst="rect">
            <a:avLst/>
          </a:prstGeom>
        </p:spPr>
        <p:txBody>
          <a:bodyPr vert="horz" wrap="square" lIns="0" tIns="9525" rIns="0" bIns="0" rtlCol="0">
            <a:spAutoFit/>
          </a:bodyPr>
          <a:lstStyle/>
          <a:p>
            <a:pPr marL="9525">
              <a:spcBef>
                <a:spcPts val="75"/>
              </a:spcBef>
            </a:pPr>
            <a:r>
              <a:rPr sz="1350" spc="-15" dirty="0" err="1">
                <a:latin typeface="Calibri"/>
                <a:cs typeface="Calibri"/>
              </a:rPr>
              <a:t>Результат</a:t>
            </a:r>
            <a:r>
              <a:rPr sz="1350" spc="-19" dirty="0">
                <a:latin typeface="Calibri"/>
                <a:cs typeface="Calibri"/>
              </a:rPr>
              <a:t> </a:t>
            </a:r>
            <a:r>
              <a:rPr sz="1350" dirty="0" err="1">
                <a:latin typeface="Calibri"/>
                <a:cs typeface="Calibri"/>
              </a:rPr>
              <a:t>выда</a:t>
            </a:r>
            <a:r>
              <a:rPr lang="ru-RU" sz="1350" dirty="0">
                <a:latin typeface="Calibri"/>
                <a:cs typeface="Calibri"/>
              </a:rPr>
              <a:t>й</a:t>
            </a:r>
            <a:r>
              <a:rPr sz="1350" spc="-26" dirty="0">
                <a:latin typeface="Calibri"/>
                <a:cs typeface="Calibri"/>
              </a:rPr>
              <a:t> </a:t>
            </a:r>
            <a:r>
              <a:rPr sz="1350" dirty="0">
                <a:latin typeface="Calibri"/>
                <a:cs typeface="Calibri"/>
              </a:rPr>
              <a:t>в</a:t>
            </a:r>
            <a:r>
              <a:rPr sz="1350" spc="-30" dirty="0">
                <a:latin typeface="Calibri"/>
                <a:cs typeface="Calibri"/>
              </a:rPr>
              <a:t> </a:t>
            </a:r>
            <a:r>
              <a:rPr sz="1350" dirty="0">
                <a:latin typeface="Calibri"/>
                <a:cs typeface="Calibri"/>
              </a:rPr>
              <a:t>деловом</a:t>
            </a:r>
            <a:r>
              <a:rPr sz="1350" spc="-45" dirty="0">
                <a:latin typeface="Calibri"/>
                <a:cs typeface="Calibri"/>
              </a:rPr>
              <a:t> </a:t>
            </a:r>
            <a:r>
              <a:rPr sz="1350" spc="-8" dirty="0">
                <a:latin typeface="Calibri"/>
                <a:cs typeface="Calibri"/>
              </a:rPr>
              <a:t>стиле.»</a:t>
            </a:r>
            <a:endParaRPr sz="1350" dirty="0">
              <a:latin typeface="Calibri"/>
              <a:cs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9432" y="1093498"/>
            <a:ext cx="5915025" cy="559634"/>
          </a:xfrm>
          <a:prstGeom prst="rect">
            <a:avLst/>
          </a:prstGeom>
        </p:spPr>
        <p:txBody>
          <a:bodyPr vert="horz" wrap="square" lIns="0" tIns="51302" rIns="0" bIns="0" rtlCol="0" anchor="ctr">
            <a:spAutoFit/>
          </a:bodyPr>
          <a:lstStyle/>
          <a:p>
            <a:pPr marL="153353">
              <a:lnSpc>
                <a:spcPct val="100000"/>
              </a:lnSpc>
              <a:spcBef>
                <a:spcPts val="71"/>
              </a:spcBef>
            </a:pPr>
            <a:r>
              <a:rPr dirty="0"/>
              <a:t>Role</a:t>
            </a:r>
            <a:r>
              <a:rPr spc="-83" dirty="0"/>
              <a:t> </a:t>
            </a:r>
            <a:r>
              <a:rPr spc="-8" dirty="0"/>
              <a:t>prompting</a:t>
            </a:r>
          </a:p>
        </p:txBody>
      </p:sp>
      <p:grpSp>
        <p:nvGrpSpPr>
          <p:cNvPr id="3" name="object 3"/>
          <p:cNvGrpSpPr/>
          <p:nvPr/>
        </p:nvGrpSpPr>
        <p:grpSpPr>
          <a:xfrm>
            <a:off x="1228725" y="1881701"/>
            <a:ext cx="6796564" cy="1499235"/>
            <a:chOff x="1638300" y="1365935"/>
            <a:chExt cx="9062085" cy="1998980"/>
          </a:xfrm>
        </p:grpSpPr>
        <p:pic>
          <p:nvPicPr>
            <p:cNvPr id="4" name="object 4"/>
            <p:cNvPicPr/>
            <p:nvPr/>
          </p:nvPicPr>
          <p:blipFill>
            <a:blip r:embed="rId2" cstate="print"/>
            <a:stretch>
              <a:fillRect/>
            </a:stretch>
          </p:blipFill>
          <p:spPr>
            <a:xfrm>
              <a:off x="2168651" y="1365935"/>
              <a:ext cx="1060653" cy="982167"/>
            </a:xfrm>
            <a:prstGeom prst="rect">
              <a:avLst/>
            </a:prstGeom>
          </p:spPr>
        </p:pic>
        <p:pic>
          <p:nvPicPr>
            <p:cNvPr id="5" name="object 5"/>
            <p:cNvPicPr/>
            <p:nvPr/>
          </p:nvPicPr>
          <p:blipFill>
            <a:blip r:embed="rId3" cstate="print"/>
            <a:stretch>
              <a:fillRect/>
            </a:stretch>
          </p:blipFill>
          <p:spPr>
            <a:xfrm>
              <a:off x="2602357" y="1863191"/>
              <a:ext cx="192976" cy="241198"/>
            </a:xfrm>
            <a:prstGeom prst="rect">
              <a:avLst/>
            </a:prstGeom>
          </p:spPr>
        </p:pic>
        <p:sp>
          <p:nvSpPr>
            <p:cNvPr id="6" name="object 6"/>
            <p:cNvSpPr/>
            <p:nvPr/>
          </p:nvSpPr>
          <p:spPr>
            <a:xfrm>
              <a:off x="3263519" y="2357247"/>
              <a:ext cx="7437120" cy="9525"/>
            </a:xfrm>
            <a:custGeom>
              <a:avLst/>
              <a:gdLst/>
              <a:ahLst/>
              <a:cxnLst/>
              <a:rect l="l" t="t" r="r" b="b"/>
              <a:pathLst>
                <a:path w="7437120" h="9525">
                  <a:moveTo>
                    <a:pt x="7434707" y="0"/>
                  </a:moveTo>
                  <a:lnTo>
                    <a:pt x="2158" y="0"/>
                  </a:lnTo>
                  <a:lnTo>
                    <a:pt x="0" y="2158"/>
                  </a:lnTo>
                  <a:lnTo>
                    <a:pt x="0" y="4699"/>
                  </a:lnTo>
                  <a:lnTo>
                    <a:pt x="0" y="7365"/>
                  </a:lnTo>
                  <a:lnTo>
                    <a:pt x="2158" y="9525"/>
                  </a:lnTo>
                  <a:lnTo>
                    <a:pt x="7434707" y="9525"/>
                  </a:lnTo>
                  <a:lnTo>
                    <a:pt x="7436865" y="7365"/>
                  </a:lnTo>
                  <a:lnTo>
                    <a:pt x="7436865" y="2158"/>
                  </a:lnTo>
                  <a:lnTo>
                    <a:pt x="7434707" y="0"/>
                  </a:lnTo>
                  <a:close/>
                </a:path>
              </a:pathLst>
            </a:custGeom>
            <a:solidFill>
              <a:srgbClr val="7700FF"/>
            </a:solidFill>
          </p:spPr>
          <p:txBody>
            <a:bodyPr wrap="square" lIns="0" tIns="0" rIns="0" bIns="0" rtlCol="0"/>
            <a:lstStyle/>
            <a:p>
              <a:endParaRPr sz="1350"/>
            </a:p>
          </p:txBody>
        </p:sp>
        <p:pic>
          <p:nvPicPr>
            <p:cNvPr id="7" name="object 7"/>
            <p:cNvPicPr/>
            <p:nvPr/>
          </p:nvPicPr>
          <p:blipFill>
            <a:blip r:embed="rId4" cstate="print"/>
            <a:stretch>
              <a:fillRect/>
            </a:stretch>
          </p:blipFill>
          <p:spPr>
            <a:xfrm>
              <a:off x="1638300" y="2382316"/>
              <a:ext cx="2121280" cy="982167"/>
            </a:xfrm>
            <a:prstGeom prst="rect">
              <a:avLst/>
            </a:prstGeom>
          </p:spPr>
        </p:pic>
        <p:pic>
          <p:nvPicPr>
            <p:cNvPr id="8" name="object 8"/>
            <p:cNvPicPr/>
            <p:nvPr/>
          </p:nvPicPr>
          <p:blipFill>
            <a:blip r:embed="rId5" cstate="print"/>
            <a:stretch>
              <a:fillRect/>
            </a:stretch>
          </p:blipFill>
          <p:spPr>
            <a:xfrm>
              <a:off x="2602357" y="2752826"/>
              <a:ext cx="192976" cy="241198"/>
            </a:xfrm>
            <a:prstGeom prst="rect">
              <a:avLst/>
            </a:prstGeom>
          </p:spPr>
        </p:pic>
        <p:pic>
          <p:nvPicPr>
            <p:cNvPr id="9" name="object 9"/>
            <p:cNvPicPr/>
            <p:nvPr/>
          </p:nvPicPr>
          <p:blipFill>
            <a:blip r:embed="rId6" cstate="print"/>
            <a:stretch>
              <a:fillRect/>
            </a:stretch>
          </p:blipFill>
          <p:spPr>
            <a:xfrm>
              <a:off x="3897122" y="2442336"/>
              <a:ext cx="1589786" cy="295656"/>
            </a:xfrm>
            <a:prstGeom prst="rect">
              <a:avLst/>
            </a:prstGeom>
          </p:spPr>
        </p:pic>
      </p:grpSp>
      <p:pic>
        <p:nvPicPr>
          <p:cNvPr id="10" name="object 10"/>
          <p:cNvPicPr/>
          <p:nvPr/>
        </p:nvPicPr>
        <p:blipFill>
          <a:blip r:embed="rId7" cstate="print"/>
          <a:stretch>
            <a:fillRect/>
          </a:stretch>
        </p:blipFill>
        <p:spPr>
          <a:xfrm>
            <a:off x="2525078" y="1926621"/>
            <a:ext cx="1665256" cy="221742"/>
          </a:xfrm>
          <a:prstGeom prst="rect">
            <a:avLst/>
          </a:prstGeom>
        </p:spPr>
      </p:pic>
      <p:sp>
        <p:nvSpPr>
          <p:cNvPr id="11" name="object 11"/>
          <p:cNvSpPr txBox="1"/>
          <p:nvPr/>
        </p:nvSpPr>
        <p:spPr>
          <a:xfrm>
            <a:off x="2515553" y="2147316"/>
            <a:ext cx="6185535" cy="1121013"/>
          </a:xfrm>
          <a:prstGeom prst="rect">
            <a:avLst/>
          </a:prstGeom>
        </p:spPr>
        <p:txBody>
          <a:bodyPr vert="horz" wrap="square" lIns="0" tIns="32385" rIns="0" bIns="0" rtlCol="0">
            <a:spAutoFit/>
          </a:bodyPr>
          <a:lstStyle/>
          <a:p>
            <a:pPr marL="9525" marR="3810">
              <a:lnSpc>
                <a:spcPts val="1267"/>
              </a:lnSpc>
              <a:spcBef>
                <a:spcPts val="255"/>
              </a:spcBef>
            </a:pPr>
            <a:r>
              <a:rPr sz="1200" dirty="0">
                <a:latin typeface="Calibri"/>
                <a:cs typeface="Calibri"/>
              </a:rPr>
              <a:t>Это</a:t>
            </a:r>
            <a:r>
              <a:rPr sz="1200" spc="-38" dirty="0">
                <a:latin typeface="Calibri"/>
                <a:cs typeface="Calibri"/>
              </a:rPr>
              <a:t> </a:t>
            </a:r>
            <a:r>
              <a:rPr sz="1200" dirty="0">
                <a:latin typeface="Calibri"/>
                <a:cs typeface="Calibri"/>
              </a:rPr>
              <a:t>метод,</a:t>
            </a:r>
            <a:r>
              <a:rPr sz="1200" spc="-23" dirty="0">
                <a:latin typeface="Calibri"/>
                <a:cs typeface="Calibri"/>
              </a:rPr>
              <a:t> </a:t>
            </a:r>
            <a:r>
              <a:rPr sz="1200" dirty="0">
                <a:latin typeface="Calibri"/>
                <a:cs typeface="Calibri"/>
              </a:rPr>
              <a:t>при</a:t>
            </a:r>
            <a:r>
              <a:rPr sz="1200" spc="-23" dirty="0">
                <a:latin typeface="Calibri"/>
                <a:cs typeface="Calibri"/>
              </a:rPr>
              <a:t> </a:t>
            </a:r>
            <a:r>
              <a:rPr sz="1200" spc="-8" dirty="0">
                <a:latin typeface="Calibri"/>
                <a:cs typeface="Calibri"/>
              </a:rPr>
              <a:t>котором</a:t>
            </a:r>
            <a:r>
              <a:rPr sz="1200" spc="-19" dirty="0">
                <a:latin typeface="Calibri"/>
                <a:cs typeface="Calibri"/>
              </a:rPr>
              <a:t> </a:t>
            </a:r>
            <a:r>
              <a:rPr sz="1200" dirty="0">
                <a:latin typeface="Calibri"/>
                <a:cs typeface="Calibri"/>
              </a:rPr>
              <a:t>мы</a:t>
            </a:r>
            <a:r>
              <a:rPr sz="1200" spc="-30" dirty="0">
                <a:latin typeface="Calibri"/>
                <a:cs typeface="Calibri"/>
              </a:rPr>
              <a:t> </a:t>
            </a:r>
            <a:r>
              <a:rPr sz="1200" dirty="0">
                <a:latin typeface="Calibri"/>
                <a:cs typeface="Calibri"/>
              </a:rPr>
              <a:t>задаем</a:t>
            </a:r>
            <a:r>
              <a:rPr sz="1200" spc="-26" dirty="0">
                <a:latin typeface="Calibri"/>
                <a:cs typeface="Calibri"/>
              </a:rPr>
              <a:t> </a:t>
            </a:r>
            <a:r>
              <a:rPr sz="1200" spc="-8" dirty="0">
                <a:latin typeface="Calibri"/>
                <a:cs typeface="Calibri"/>
              </a:rPr>
              <a:t>модели</a:t>
            </a:r>
            <a:r>
              <a:rPr sz="1200" spc="-15" dirty="0">
                <a:latin typeface="Calibri"/>
                <a:cs typeface="Calibri"/>
              </a:rPr>
              <a:t> </a:t>
            </a:r>
            <a:r>
              <a:rPr sz="1200" spc="-8" dirty="0">
                <a:latin typeface="Calibri"/>
                <a:cs typeface="Calibri"/>
              </a:rPr>
              <a:t>определенную </a:t>
            </a:r>
            <a:r>
              <a:rPr sz="1200" dirty="0">
                <a:latin typeface="Calibri"/>
                <a:cs typeface="Calibri"/>
              </a:rPr>
              <a:t>роль</a:t>
            </a:r>
            <a:r>
              <a:rPr sz="1200" spc="-26" dirty="0">
                <a:latin typeface="Calibri"/>
                <a:cs typeface="Calibri"/>
              </a:rPr>
              <a:t> </a:t>
            </a:r>
            <a:r>
              <a:rPr sz="1200" dirty="0">
                <a:latin typeface="Calibri"/>
                <a:cs typeface="Calibri"/>
              </a:rPr>
              <a:t>или</a:t>
            </a:r>
            <a:r>
              <a:rPr sz="1200" spc="-38" dirty="0">
                <a:latin typeface="Calibri"/>
                <a:cs typeface="Calibri"/>
              </a:rPr>
              <a:t> </a:t>
            </a:r>
            <a:r>
              <a:rPr sz="1200" dirty="0">
                <a:latin typeface="Calibri"/>
                <a:cs typeface="Calibri"/>
              </a:rPr>
              <a:t>личность,</a:t>
            </a:r>
            <a:r>
              <a:rPr sz="1200" spc="-11" dirty="0">
                <a:latin typeface="Calibri"/>
                <a:cs typeface="Calibri"/>
              </a:rPr>
              <a:t> </a:t>
            </a:r>
            <a:r>
              <a:rPr sz="1200" dirty="0">
                <a:latin typeface="Calibri"/>
                <a:cs typeface="Calibri"/>
              </a:rPr>
              <a:t>чтобы</a:t>
            </a:r>
            <a:r>
              <a:rPr sz="1200" spc="-19" dirty="0">
                <a:latin typeface="Calibri"/>
                <a:cs typeface="Calibri"/>
              </a:rPr>
              <a:t> </a:t>
            </a:r>
            <a:r>
              <a:rPr sz="1200" spc="-8" dirty="0">
                <a:latin typeface="Calibri"/>
                <a:cs typeface="Calibri"/>
              </a:rPr>
              <a:t>получить </a:t>
            </a:r>
            <a:r>
              <a:rPr sz="1200" dirty="0">
                <a:latin typeface="Calibri"/>
                <a:cs typeface="Calibri"/>
              </a:rPr>
              <a:t>более</a:t>
            </a:r>
            <a:r>
              <a:rPr sz="1200" spc="-4" dirty="0">
                <a:latin typeface="Calibri"/>
                <a:cs typeface="Calibri"/>
              </a:rPr>
              <a:t> </a:t>
            </a:r>
            <a:r>
              <a:rPr sz="1200" spc="-8" dirty="0">
                <a:latin typeface="Calibri"/>
                <a:cs typeface="Calibri"/>
              </a:rPr>
              <a:t>качественные</a:t>
            </a:r>
            <a:r>
              <a:rPr sz="1200" spc="-4" dirty="0">
                <a:latin typeface="Calibri"/>
                <a:cs typeface="Calibri"/>
              </a:rPr>
              <a:t> </a:t>
            </a:r>
            <a:r>
              <a:rPr sz="1200" dirty="0">
                <a:latin typeface="Calibri"/>
                <a:cs typeface="Calibri"/>
              </a:rPr>
              <a:t>и</a:t>
            </a:r>
            <a:r>
              <a:rPr sz="1200" spc="-11" dirty="0">
                <a:latin typeface="Calibri"/>
                <a:cs typeface="Calibri"/>
              </a:rPr>
              <a:t> </a:t>
            </a:r>
            <a:r>
              <a:rPr sz="1200" spc="-8" dirty="0">
                <a:latin typeface="Calibri"/>
                <a:cs typeface="Calibri"/>
              </a:rPr>
              <a:t>структурированные ответы</a:t>
            </a:r>
            <a:endParaRPr sz="1200" dirty="0">
              <a:latin typeface="Calibri"/>
              <a:cs typeface="Calibri"/>
            </a:endParaRPr>
          </a:p>
          <a:p>
            <a:pPr>
              <a:lnSpc>
                <a:spcPct val="100000"/>
              </a:lnSpc>
            </a:pPr>
            <a:endParaRPr sz="1200" dirty="0">
              <a:latin typeface="Calibri"/>
              <a:cs typeface="Calibri"/>
            </a:endParaRPr>
          </a:p>
          <a:p>
            <a:pPr>
              <a:spcBef>
                <a:spcPts val="195"/>
              </a:spcBef>
            </a:pPr>
            <a:endParaRPr sz="1200" dirty="0">
              <a:latin typeface="Calibri"/>
              <a:cs typeface="Calibri"/>
            </a:endParaRPr>
          </a:p>
          <a:p>
            <a:pPr marL="407194">
              <a:lnSpc>
                <a:spcPts val="1448"/>
              </a:lnSpc>
            </a:pPr>
            <a:r>
              <a:rPr sz="1350" spc="-8" dirty="0">
                <a:latin typeface="Calibri"/>
                <a:cs typeface="Calibri"/>
              </a:rPr>
              <a:t>Представь,</a:t>
            </a:r>
            <a:r>
              <a:rPr sz="1350" spc="-23" dirty="0">
                <a:latin typeface="Calibri"/>
                <a:cs typeface="Calibri"/>
              </a:rPr>
              <a:t> </a:t>
            </a:r>
            <a:r>
              <a:rPr sz="1350" dirty="0">
                <a:latin typeface="Calibri"/>
                <a:cs typeface="Calibri"/>
              </a:rPr>
              <a:t>что</a:t>
            </a:r>
            <a:r>
              <a:rPr sz="1350" spc="-19" dirty="0">
                <a:latin typeface="Calibri"/>
                <a:cs typeface="Calibri"/>
              </a:rPr>
              <a:t> </a:t>
            </a:r>
            <a:r>
              <a:rPr sz="1350" dirty="0" err="1">
                <a:latin typeface="Calibri"/>
                <a:cs typeface="Calibri"/>
              </a:rPr>
              <a:t>ты</a:t>
            </a:r>
            <a:r>
              <a:rPr sz="1350" spc="-26" dirty="0">
                <a:latin typeface="Calibri"/>
                <a:cs typeface="Calibri"/>
              </a:rPr>
              <a:t> </a:t>
            </a:r>
            <a:r>
              <a:rPr sz="1350" dirty="0" err="1">
                <a:latin typeface="Calibri"/>
                <a:cs typeface="Calibri"/>
              </a:rPr>
              <a:t>опытны</a:t>
            </a:r>
            <a:r>
              <a:rPr lang="ru-RU" sz="1350" dirty="0">
                <a:latin typeface="Calibri"/>
                <a:cs typeface="Calibri"/>
              </a:rPr>
              <a:t>й</a:t>
            </a:r>
            <a:r>
              <a:rPr sz="1350" spc="-26" dirty="0">
                <a:latin typeface="Calibri"/>
                <a:cs typeface="Calibri"/>
              </a:rPr>
              <a:t> </a:t>
            </a:r>
            <a:r>
              <a:rPr sz="1350" dirty="0" err="1">
                <a:latin typeface="Calibri"/>
                <a:cs typeface="Calibri"/>
              </a:rPr>
              <a:t>финансовы</a:t>
            </a:r>
            <a:r>
              <a:rPr lang="ru-RU" sz="1350" dirty="0">
                <a:latin typeface="Calibri"/>
                <a:cs typeface="Calibri"/>
              </a:rPr>
              <a:t>й</a:t>
            </a:r>
            <a:r>
              <a:rPr sz="1350" spc="-19" dirty="0">
                <a:latin typeface="Calibri"/>
                <a:cs typeface="Calibri"/>
              </a:rPr>
              <a:t> </a:t>
            </a:r>
            <a:r>
              <a:rPr sz="1350" spc="-15" dirty="0">
                <a:latin typeface="Calibri"/>
                <a:cs typeface="Calibri"/>
              </a:rPr>
              <a:t>консультант</a:t>
            </a:r>
            <a:r>
              <a:rPr sz="1350" spc="-26" dirty="0">
                <a:latin typeface="Calibri"/>
                <a:cs typeface="Calibri"/>
              </a:rPr>
              <a:t> </a:t>
            </a:r>
            <a:r>
              <a:rPr sz="1350" dirty="0">
                <a:latin typeface="Calibri"/>
                <a:cs typeface="Calibri"/>
              </a:rPr>
              <a:t>с</a:t>
            </a:r>
            <a:r>
              <a:rPr sz="1350" spc="-30" dirty="0">
                <a:latin typeface="Calibri"/>
                <a:cs typeface="Calibri"/>
              </a:rPr>
              <a:t> </a:t>
            </a:r>
            <a:r>
              <a:rPr sz="1350" spc="-8" dirty="0">
                <a:latin typeface="Calibri"/>
                <a:cs typeface="Calibri"/>
              </a:rPr>
              <a:t>15-летним</a:t>
            </a:r>
            <a:endParaRPr sz="1350" dirty="0">
              <a:latin typeface="Calibri"/>
              <a:cs typeface="Calibri"/>
            </a:endParaRPr>
          </a:p>
          <a:p>
            <a:pPr marL="407194">
              <a:lnSpc>
                <a:spcPts val="1448"/>
              </a:lnSpc>
            </a:pPr>
            <a:r>
              <a:rPr sz="1350" dirty="0">
                <a:latin typeface="Calibri"/>
                <a:cs typeface="Calibri"/>
              </a:rPr>
              <a:t>стажем</a:t>
            </a:r>
            <a:r>
              <a:rPr sz="1350" spc="-49" dirty="0">
                <a:latin typeface="Calibri"/>
                <a:cs typeface="Calibri"/>
              </a:rPr>
              <a:t> </a:t>
            </a:r>
            <a:r>
              <a:rPr sz="1350" dirty="0">
                <a:latin typeface="Calibri"/>
                <a:cs typeface="Calibri"/>
              </a:rPr>
              <a:t>работы</a:t>
            </a:r>
            <a:r>
              <a:rPr sz="1350" spc="-45" dirty="0">
                <a:latin typeface="Calibri"/>
                <a:cs typeface="Calibri"/>
              </a:rPr>
              <a:t> </a:t>
            </a:r>
            <a:r>
              <a:rPr sz="1350" dirty="0" err="1">
                <a:latin typeface="Calibri"/>
                <a:cs typeface="Calibri"/>
              </a:rPr>
              <a:t>в</a:t>
            </a:r>
            <a:r>
              <a:rPr sz="1350" spc="-34" dirty="0">
                <a:latin typeface="Calibri"/>
                <a:cs typeface="Calibri"/>
              </a:rPr>
              <a:t> </a:t>
            </a:r>
            <a:r>
              <a:rPr sz="1350" dirty="0" err="1">
                <a:latin typeface="Calibri"/>
                <a:cs typeface="Calibri"/>
              </a:rPr>
              <a:t>инвестиционно</a:t>
            </a:r>
            <a:r>
              <a:rPr lang="ru-RU" sz="1350" dirty="0">
                <a:latin typeface="Calibri"/>
                <a:cs typeface="Calibri"/>
              </a:rPr>
              <a:t>й</a:t>
            </a:r>
            <a:r>
              <a:rPr sz="1350" spc="-26" dirty="0">
                <a:latin typeface="Calibri"/>
                <a:cs typeface="Calibri"/>
              </a:rPr>
              <a:t> </a:t>
            </a:r>
            <a:r>
              <a:rPr sz="1350" spc="-8" dirty="0">
                <a:latin typeface="Calibri"/>
                <a:cs typeface="Calibri"/>
              </a:rPr>
              <a:t>сфере</a:t>
            </a:r>
            <a:endParaRPr sz="1350" dirty="0">
              <a:latin typeface="Calibri"/>
              <a:cs typeface="Calibri"/>
            </a:endParaRPr>
          </a:p>
        </p:txBody>
      </p:sp>
      <p:grpSp>
        <p:nvGrpSpPr>
          <p:cNvPr id="12" name="object 12"/>
          <p:cNvGrpSpPr/>
          <p:nvPr/>
        </p:nvGrpSpPr>
        <p:grpSpPr>
          <a:xfrm>
            <a:off x="830970" y="3387471"/>
            <a:ext cx="7194709" cy="755808"/>
            <a:chOff x="1107960" y="3373628"/>
            <a:chExt cx="9592945" cy="1007744"/>
          </a:xfrm>
        </p:grpSpPr>
        <p:sp>
          <p:nvSpPr>
            <p:cNvPr id="13" name="object 13"/>
            <p:cNvSpPr/>
            <p:nvPr/>
          </p:nvSpPr>
          <p:spPr>
            <a:xfrm>
              <a:off x="3793870" y="3373628"/>
              <a:ext cx="6906895" cy="9525"/>
            </a:xfrm>
            <a:custGeom>
              <a:avLst/>
              <a:gdLst/>
              <a:ahLst/>
              <a:cxnLst/>
              <a:rect l="l" t="t" r="r" b="b"/>
              <a:pathLst>
                <a:path w="6906895" h="9525">
                  <a:moveTo>
                    <a:pt x="6904355" y="0"/>
                  </a:moveTo>
                  <a:lnTo>
                    <a:pt x="2031" y="0"/>
                  </a:lnTo>
                  <a:lnTo>
                    <a:pt x="0" y="2159"/>
                  </a:lnTo>
                  <a:lnTo>
                    <a:pt x="0" y="4825"/>
                  </a:lnTo>
                  <a:lnTo>
                    <a:pt x="0" y="7366"/>
                  </a:lnTo>
                  <a:lnTo>
                    <a:pt x="2031" y="9525"/>
                  </a:lnTo>
                  <a:lnTo>
                    <a:pt x="6904355" y="9525"/>
                  </a:lnTo>
                  <a:lnTo>
                    <a:pt x="6906513" y="7366"/>
                  </a:lnTo>
                  <a:lnTo>
                    <a:pt x="6906513" y="2159"/>
                  </a:lnTo>
                  <a:lnTo>
                    <a:pt x="6904355" y="0"/>
                  </a:lnTo>
                  <a:close/>
                </a:path>
              </a:pathLst>
            </a:custGeom>
            <a:solidFill>
              <a:srgbClr val="FF4F11"/>
            </a:solidFill>
          </p:spPr>
          <p:txBody>
            <a:bodyPr wrap="square" lIns="0" tIns="0" rIns="0" bIns="0" rtlCol="0"/>
            <a:lstStyle/>
            <a:p>
              <a:endParaRPr sz="1350"/>
            </a:p>
          </p:txBody>
        </p:sp>
        <p:pic>
          <p:nvPicPr>
            <p:cNvPr id="14" name="object 14"/>
            <p:cNvPicPr/>
            <p:nvPr/>
          </p:nvPicPr>
          <p:blipFill>
            <a:blip r:embed="rId8" cstate="print"/>
            <a:stretch>
              <a:fillRect/>
            </a:stretch>
          </p:blipFill>
          <p:spPr>
            <a:xfrm>
              <a:off x="1107960" y="3398697"/>
              <a:ext cx="3181985" cy="982167"/>
            </a:xfrm>
            <a:prstGeom prst="rect">
              <a:avLst/>
            </a:prstGeom>
          </p:spPr>
        </p:pic>
        <p:pic>
          <p:nvPicPr>
            <p:cNvPr id="15" name="object 15"/>
            <p:cNvPicPr/>
            <p:nvPr/>
          </p:nvPicPr>
          <p:blipFill>
            <a:blip r:embed="rId9" cstate="print"/>
            <a:stretch>
              <a:fillRect/>
            </a:stretch>
          </p:blipFill>
          <p:spPr>
            <a:xfrm>
              <a:off x="2602483" y="3769207"/>
              <a:ext cx="192976" cy="241198"/>
            </a:xfrm>
            <a:prstGeom prst="rect">
              <a:avLst/>
            </a:prstGeom>
          </p:spPr>
        </p:pic>
        <p:pic>
          <p:nvPicPr>
            <p:cNvPr id="16" name="object 16"/>
            <p:cNvPicPr/>
            <p:nvPr/>
          </p:nvPicPr>
          <p:blipFill>
            <a:blip r:embed="rId10" cstate="print"/>
            <a:stretch>
              <a:fillRect/>
            </a:stretch>
          </p:blipFill>
          <p:spPr>
            <a:xfrm>
              <a:off x="4427854" y="3568954"/>
              <a:ext cx="2427858" cy="295656"/>
            </a:xfrm>
            <a:prstGeom prst="rect">
              <a:avLst/>
            </a:prstGeom>
          </p:spPr>
        </p:pic>
      </p:grpSp>
      <p:sp>
        <p:nvSpPr>
          <p:cNvPr id="17" name="object 17"/>
          <p:cNvSpPr txBox="1"/>
          <p:nvPr/>
        </p:nvSpPr>
        <p:spPr>
          <a:xfrm>
            <a:off x="3311365" y="3754564"/>
            <a:ext cx="5011103" cy="193803"/>
          </a:xfrm>
          <a:prstGeom prst="rect">
            <a:avLst/>
          </a:prstGeom>
        </p:spPr>
        <p:txBody>
          <a:bodyPr vert="horz" wrap="square" lIns="0" tIns="9049" rIns="0" bIns="0" rtlCol="0">
            <a:spAutoFit/>
          </a:bodyPr>
          <a:lstStyle/>
          <a:p>
            <a:pPr marL="9525">
              <a:spcBef>
                <a:spcPts val="71"/>
              </a:spcBef>
            </a:pPr>
            <a:r>
              <a:rPr sz="1200" dirty="0" err="1">
                <a:latin typeface="Calibri"/>
                <a:cs typeface="Calibri"/>
              </a:rPr>
              <a:t>Использу</a:t>
            </a:r>
            <a:r>
              <a:rPr lang="ru-RU" sz="1200" dirty="0">
                <a:latin typeface="Calibri"/>
                <a:cs typeface="Calibri"/>
              </a:rPr>
              <a:t>й</a:t>
            </a:r>
            <a:r>
              <a:rPr sz="1200" spc="-19" dirty="0">
                <a:latin typeface="Calibri"/>
                <a:cs typeface="Calibri"/>
              </a:rPr>
              <a:t> </a:t>
            </a:r>
            <a:r>
              <a:rPr sz="1200" spc="-8" dirty="0">
                <a:latin typeface="Calibri"/>
                <a:cs typeface="Calibri"/>
              </a:rPr>
              <a:t>профессиональную терминологию,</a:t>
            </a:r>
            <a:r>
              <a:rPr sz="1200" spc="-26" dirty="0">
                <a:latin typeface="Calibri"/>
                <a:cs typeface="Calibri"/>
              </a:rPr>
              <a:t> </a:t>
            </a:r>
            <a:r>
              <a:rPr sz="1200" dirty="0" err="1">
                <a:latin typeface="Calibri"/>
                <a:cs typeface="Calibri"/>
              </a:rPr>
              <a:t>но</a:t>
            </a:r>
            <a:r>
              <a:rPr sz="1200" spc="-34" dirty="0">
                <a:latin typeface="Calibri"/>
                <a:cs typeface="Calibri"/>
              </a:rPr>
              <a:t> </a:t>
            </a:r>
            <a:r>
              <a:rPr sz="1200" dirty="0" err="1">
                <a:latin typeface="Calibri"/>
                <a:cs typeface="Calibri"/>
              </a:rPr>
              <a:t>объясня</a:t>
            </a:r>
            <a:r>
              <a:rPr lang="ru-RU" sz="1200" dirty="0">
                <a:latin typeface="Calibri"/>
                <a:cs typeface="Calibri"/>
              </a:rPr>
              <a:t>й</a:t>
            </a:r>
            <a:r>
              <a:rPr sz="1200" spc="-15" dirty="0">
                <a:latin typeface="Calibri"/>
                <a:cs typeface="Calibri"/>
              </a:rPr>
              <a:t> </a:t>
            </a:r>
            <a:r>
              <a:rPr sz="1200" dirty="0">
                <a:latin typeface="Calibri"/>
                <a:cs typeface="Calibri"/>
              </a:rPr>
              <a:t>простым</a:t>
            </a:r>
            <a:r>
              <a:rPr sz="1200" spc="-19" dirty="0">
                <a:latin typeface="Calibri"/>
                <a:cs typeface="Calibri"/>
              </a:rPr>
              <a:t> </a:t>
            </a:r>
            <a:r>
              <a:rPr sz="1200" spc="-8" dirty="0">
                <a:latin typeface="Calibri"/>
                <a:cs typeface="Calibri"/>
              </a:rPr>
              <a:t>языком</a:t>
            </a:r>
            <a:endParaRPr sz="1200" dirty="0">
              <a:latin typeface="Calibri"/>
              <a:cs typeface="Calibri"/>
            </a:endParaRPr>
          </a:p>
        </p:txBody>
      </p:sp>
      <p:grpSp>
        <p:nvGrpSpPr>
          <p:cNvPr id="18" name="object 18"/>
          <p:cNvGrpSpPr/>
          <p:nvPr/>
        </p:nvGrpSpPr>
        <p:grpSpPr>
          <a:xfrm>
            <a:off x="35411" y="4149757"/>
            <a:ext cx="7990046" cy="1517809"/>
            <a:chOff x="47214" y="4390009"/>
            <a:chExt cx="10653395" cy="2023745"/>
          </a:xfrm>
        </p:grpSpPr>
        <p:sp>
          <p:nvSpPr>
            <p:cNvPr id="19" name="object 19"/>
            <p:cNvSpPr/>
            <p:nvPr/>
          </p:nvSpPr>
          <p:spPr>
            <a:xfrm>
              <a:off x="4324223" y="4390009"/>
              <a:ext cx="6376670" cy="9525"/>
            </a:xfrm>
            <a:custGeom>
              <a:avLst/>
              <a:gdLst/>
              <a:ahLst/>
              <a:cxnLst/>
              <a:rect l="l" t="t" r="r" b="b"/>
              <a:pathLst>
                <a:path w="6376670" h="9525">
                  <a:moveTo>
                    <a:pt x="6374003" y="0"/>
                  </a:moveTo>
                  <a:lnTo>
                    <a:pt x="2159" y="0"/>
                  </a:lnTo>
                  <a:lnTo>
                    <a:pt x="0" y="2159"/>
                  </a:lnTo>
                  <a:lnTo>
                    <a:pt x="0" y="4826"/>
                  </a:lnTo>
                  <a:lnTo>
                    <a:pt x="0" y="7366"/>
                  </a:lnTo>
                  <a:lnTo>
                    <a:pt x="2159" y="9525"/>
                  </a:lnTo>
                  <a:lnTo>
                    <a:pt x="6374003" y="9525"/>
                  </a:lnTo>
                  <a:lnTo>
                    <a:pt x="6376161" y="7366"/>
                  </a:lnTo>
                  <a:lnTo>
                    <a:pt x="6376161" y="2159"/>
                  </a:lnTo>
                  <a:lnTo>
                    <a:pt x="6374003" y="0"/>
                  </a:lnTo>
                  <a:close/>
                </a:path>
              </a:pathLst>
            </a:custGeom>
            <a:solidFill>
              <a:srgbClr val="7700FF"/>
            </a:solidFill>
          </p:spPr>
          <p:txBody>
            <a:bodyPr wrap="square" lIns="0" tIns="0" rIns="0" bIns="0" rtlCol="0"/>
            <a:lstStyle/>
            <a:p>
              <a:endParaRPr sz="1350"/>
            </a:p>
          </p:txBody>
        </p:sp>
        <p:pic>
          <p:nvPicPr>
            <p:cNvPr id="20" name="object 20"/>
            <p:cNvPicPr/>
            <p:nvPr/>
          </p:nvPicPr>
          <p:blipFill>
            <a:blip r:embed="rId11" cstate="print"/>
            <a:stretch>
              <a:fillRect/>
            </a:stretch>
          </p:blipFill>
          <p:spPr>
            <a:xfrm>
              <a:off x="577634" y="4415078"/>
              <a:ext cx="4242689" cy="982167"/>
            </a:xfrm>
            <a:prstGeom prst="rect">
              <a:avLst/>
            </a:prstGeom>
          </p:spPr>
        </p:pic>
        <p:pic>
          <p:nvPicPr>
            <p:cNvPr id="21" name="object 21"/>
            <p:cNvPicPr/>
            <p:nvPr/>
          </p:nvPicPr>
          <p:blipFill>
            <a:blip r:embed="rId12" cstate="print"/>
            <a:stretch>
              <a:fillRect/>
            </a:stretch>
          </p:blipFill>
          <p:spPr>
            <a:xfrm>
              <a:off x="2602484" y="4785588"/>
              <a:ext cx="192976" cy="241198"/>
            </a:xfrm>
            <a:prstGeom prst="rect">
              <a:avLst/>
            </a:prstGeom>
          </p:spPr>
        </p:pic>
        <p:pic>
          <p:nvPicPr>
            <p:cNvPr id="22" name="object 22"/>
            <p:cNvPicPr/>
            <p:nvPr/>
          </p:nvPicPr>
          <p:blipFill>
            <a:blip r:embed="rId13" cstate="print"/>
            <a:stretch>
              <a:fillRect/>
            </a:stretch>
          </p:blipFill>
          <p:spPr>
            <a:xfrm>
              <a:off x="4958206" y="4475734"/>
              <a:ext cx="2948686" cy="295656"/>
            </a:xfrm>
            <a:prstGeom prst="rect">
              <a:avLst/>
            </a:prstGeom>
          </p:spPr>
        </p:pic>
        <p:sp>
          <p:nvSpPr>
            <p:cNvPr id="23" name="object 23"/>
            <p:cNvSpPr/>
            <p:nvPr/>
          </p:nvSpPr>
          <p:spPr>
            <a:xfrm>
              <a:off x="4854574" y="5406390"/>
              <a:ext cx="5845810" cy="9525"/>
            </a:xfrm>
            <a:custGeom>
              <a:avLst/>
              <a:gdLst/>
              <a:ahLst/>
              <a:cxnLst/>
              <a:rect l="l" t="t" r="r" b="b"/>
              <a:pathLst>
                <a:path w="5845809" h="9525">
                  <a:moveTo>
                    <a:pt x="5843651" y="0"/>
                  </a:moveTo>
                  <a:lnTo>
                    <a:pt x="2159" y="0"/>
                  </a:lnTo>
                  <a:lnTo>
                    <a:pt x="0" y="2159"/>
                  </a:lnTo>
                  <a:lnTo>
                    <a:pt x="0" y="4826"/>
                  </a:lnTo>
                  <a:lnTo>
                    <a:pt x="0" y="7493"/>
                  </a:lnTo>
                  <a:lnTo>
                    <a:pt x="2159" y="9525"/>
                  </a:lnTo>
                  <a:lnTo>
                    <a:pt x="5843651" y="9525"/>
                  </a:lnTo>
                  <a:lnTo>
                    <a:pt x="5845809" y="7493"/>
                  </a:lnTo>
                  <a:lnTo>
                    <a:pt x="5845809" y="2159"/>
                  </a:lnTo>
                  <a:lnTo>
                    <a:pt x="5843651" y="0"/>
                  </a:lnTo>
                  <a:close/>
                </a:path>
              </a:pathLst>
            </a:custGeom>
            <a:solidFill>
              <a:srgbClr val="FF4F11"/>
            </a:solidFill>
          </p:spPr>
          <p:txBody>
            <a:bodyPr wrap="square" lIns="0" tIns="0" rIns="0" bIns="0" rtlCol="0"/>
            <a:lstStyle/>
            <a:p>
              <a:endParaRPr sz="1350"/>
            </a:p>
          </p:txBody>
        </p:sp>
        <p:pic>
          <p:nvPicPr>
            <p:cNvPr id="24" name="object 24"/>
            <p:cNvPicPr/>
            <p:nvPr/>
          </p:nvPicPr>
          <p:blipFill>
            <a:blip r:embed="rId14" cstate="print"/>
            <a:stretch>
              <a:fillRect/>
            </a:stretch>
          </p:blipFill>
          <p:spPr>
            <a:xfrm>
              <a:off x="47214" y="5431536"/>
              <a:ext cx="5303391" cy="982154"/>
            </a:xfrm>
            <a:prstGeom prst="rect">
              <a:avLst/>
            </a:prstGeom>
          </p:spPr>
        </p:pic>
        <p:pic>
          <p:nvPicPr>
            <p:cNvPr id="25" name="object 25"/>
            <p:cNvPicPr/>
            <p:nvPr/>
          </p:nvPicPr>
          <p:blipFill>
            <a:blip r:embed="rId15" cstate="print"/>
            <a:stretch>
              <a:fillRect/>
            </a:stretch>
          </p:blipFill>
          <p:spPr>
            <a:xfrm>
              <a:off x="2602357" y="5802020"/>
              <a:ext cx="192976" cy="241198"/>
            </a:xfrm>
            <a:prstGeom prst="rect">
              <a:avLst/>
            </a:prstGeom>
          </p:spPr>
        </p:pic>
        <p:pic>
          <p:nvPicPr>
            <p:cNvPr id="26" name="object 26"/>
            <p:cNvPicPr/>
            <p:nvPr/>
          </p:nvPicPr>
          <p:blipFill>
            <a:blip r:embed="rId16" cstate="print"/>
            <a:stretch>
              <a:fillRect/>
            </a:stretch>
          </p:blipFill>
          <p:spPr>
            <a:xfrm>
              <a:off x="5488559" y="5602224"/>
              <a:ext cx="1554861" cy="295656"/>
            </a:xfrm>
            <a:prstGeom prst="rect">
              <a:avLst/>
            </a:prstGeom>
          </p:spPr>
        </p:pic>
      </p:grpSp>
      <p:sp>
        <p:nvSpPr>
          <p:cNvPr id="27" name="object 27"/>
          <p:cNvSpPr txBox="1"/>
          <p:nvPr/>
        </p:nvSpPr>
        <p:spPr>
          <a:xfrm>
            <a:off x="3709131" y="4414075"/>
            <a:ext cx="4361974" cy="1069043"/>
          </a:xfrm>
          <a:prstGeom prst="rect">
            <a:avLst/>
          </a:prstGeom>
        </p:spPr>
        <p:txBody>
          <a:bodyPr vert="horz" wrap="square" lIns="0" tIns="52864" rIns="0" bIns="0" rtlCol="0">
            <a:spAutoFit/>
          </a:bodyPr>
          <a:lstStyle/>
          <a:p>
            <a:pPr marL="9525" marR="3810">
              <a:lnSpc>
                <a:spcPct val="78900"/>
              </a:lnSpc>
              <a:spcBef>
                <a:spcPts val="416"/>
              </a:spcBef>
            </a:pPr>
            <a:r>
              <a:rPr sz="1350" spc="-15" dirty="0" err="1">
                <a:latin typeface="Calibri"/>
                <a:cs typeface="Calibri"/>
              </a:rPr>
              <a:t>Тво</a:t>
            </a:r>
            <a:r>
              <a:rPr lang="ru-RU" sz="1350" spc="-15" dirty="0">
                <a:latin typeface="Calibri"/>
                <a:cs typeface="Calibri"/>
              </a:rPr>
              <a:t>й</a:t>
            </a:r>
            <a:r>
              <a:rPr sz="1350" spc="-30" dirty="0">
                <a:latin typeface="Calibri"/>
                <a:cs typeface="Calibri"/>
              </a:rPr>
              <a:t> </a:t>
            </a:r>
            <a:r>
              <a:rPr sz="1350" dirty="0">
                <a:latin typeface="Calibri"/>
                <a:cs typeface="Calibri"/>
              </a:rPr>
              <a:t>клиент</a:t>
            </a:r>
            <a:r>
              <a:rPr sz="1350" spc="-38" dirty="0">
                <a:latin typeface="Calibri"/>
                <a:cs typeface="Calibri"/>
              </a:rPr>
              <a:t> </a:t>
            </a:r>
            <a:r>
              <a:rPr sz="1350" dirty="0">
                <a:latin typeface="Calibri"/>
                <a:cs typeface="Calibri"/>
              </a:rPr>
              <a:t>—</a:t>
            </a:r>
            <a:r>
              <a:rPr sz="1350" spc="-34" dirty="0">
                <a:latin typeface="Calibri"/>
                <a:cs typeface="Calibri"/>
              </a:rPr>
              <a:t> </a:t>
            </a:r>
            <a:r>
              <a:rPr sz="1350" dirty="0">
                <a:latin typeface="Calibri"/>
                <a:cs typeface="Calibri"/>
              </a:rPr>
              <a:t>человек</a:t>
            </a:r>
            <a:r>
              <a:rPr sz="1350" spc="-38" dirty="0">
                <a:latin typeface="Calibri"/>
                <a:cs typeface="Calibri"/>
              </a:rPr>
              <a:t> </a:t>
            </a:r>
            <a:r>
              <a:rPr sz="1350" dirty="0">
                <a:latin typeface="Calibri"/>
                <a:cs typeface="Calibri"/>
              </a:rPr>
              <a:t>без</a:t>
            </a:r>
            <a:r>
              <a:rPr sz="1350" spc="-30" dirty="0">
                <a:latin typeface="Calibri"/>
                <a:cs typeface="Calibri"/>
              </a:rPr>
              <a:t> </a:t>
            </a:r>
            <a:r>
              <a:rPr sz="1350" spc="-8" dirty="0">
                <a:latin typeface="Calibri"/>
                <a:cs typeface="Calibri"/>
              </a:rPr>
              <a:t>финансового</a:t>
            </a:r>
            <a:r>
              <a:rPr sz="1350" spc="-23" dirty="0">
                <a:latin typeface="Calibri"/>
                <a:cs typeface="Calibri"/>
              </a:rPr>
              <a:t> </a:t>
            </a:r>
            <a:r>
              <a:rPr sz="1350" dirty="0">
                <a:latin typeface="Calibri"/>
                <a:cs typeface="Calibri"/>
              </a:rPr>
              <a:t>образования,</a:t>
            </a:r>
            <a:r>
              <a:rPr sz="1350" spc="-26" dirty="0">
                <a:latin typeface="Calibri"/>
                <a:cs typeface="Calibri"/>
              </a:rPr>
              <a:t> </a:t>
            </a:r>
            <a:r>
              <a:rPr sz="1350" dirty="0">
                <a:latin typeface="Calibri"/>
                <a:cs typeface="Calibri"/>
              </a:rPr>
              <a:t>но</a:t>
            </a:r>
            <a:r>
              <a:rPr sz="1350" spc="-34" dirty="0">
                <a:latin typeface="Calibri"/>
                <a:cs typeface="Calibri"/>
              </a:rPr>
              <a:t> </a:t>
            </a:r>
            <a:r>
              <a:rPr sz="1350" spc="-38" dirty="0">
                <a:latin typeface="Calibri"/>
                <a:cs typeface="Calibri"/>
              </a:rPr>
              <a:t>с </a:t>
            </a:r>
            <a:r>
              <a:rPr sz="1350" dirty="0">
                <a:latin typeface="Calibri"/>
                <a:cs typeface="Calibri"/>
              </a:rPr>
              <a:t>высоким</a:t>
            </a:r>
            <a:r>
              <a:rPr sz="1350" spc="-41" dirty="0">
                <a:latin typeface="Calibri"/>
                <a:cs typeface="Calibri"/>
              </a:rPr>
              <a:t> </a:t>
            </a:r>
            <a:r>
              <a:rPr sz="1350" dirty="0">
                <a:latin typeface="Calibri"/>
                <a:cs typeface="Calibri"/>
              </a:rPr>
              <a:t>уровнем</a:t>
            </a:r>
            <a:r>
              <a:rPr sz="1350" spc="-41" dirty="0">
                <a:latin typeface="Calibri"/>
                <a:cs typeface="Calibri"/>
              </a:rPr>
              <a:t> </a:t>
            </a:r>
            <a:r>
              <a:rPr sz="1350" dirty="0">
                <a:latin typeface="Calibri"/>
                <a:cs typeface="Calibri"/>
              </a:rPr>
              <a:t>доверия</a:t>
            </a:r>
            <a:r>
              <a:rPr sz="1350" spc="-56" dirty="0">
                <a:latin typeface="Calibri"/>
                <a:cs typeface="Calibri"/>
              </a:rPr>
              <a:t> </a:t>
            </a:r>
            <a:r>
              <a:rPr sz="1350" dirty="0">
                <a:latin typeface="Calibri"/>
                <a:cs typeface="Calibri"/>
              </a:rPr>
              <a:t>к</a:t>
            </a:r>
            <a:r>
              <a:rPr sz="1350" spc="-34" dirty="0">
                <a:latin typeface="Calibri"/>
                <a:cs typeface="Calibri"/>
              </a:rPr>
              <a:t> </a:t>
            </a:r>
            <a:r>
              <a:rPr sz="1350" spc="-15" dirty="0">
                <a:latin typeface="Calibri"/>
                <a:cs typeface="Calibri"/>
              </a:rPr>
              <a:t>тебе</a:t>
            </a:r>
            <a:endParaRPr sz="1350" dirty="0">
              <a:latin typeface="Calibri"/>
              <a:cs typeface="Calibri"/>
            </a:endParaRPr>
          </a:p>
          <a:p>
            <a:pPr>
              <a:lnSpc>
                <a:spcPct val="100000"/>
              </a:lnSpc>
            </a:pPr>
            <a:endParaRPr sz="1350" dirty="0">
              <a:latin typeface="Calibri"/>
              <a:cs typeface="Calibri"/>
            </a:endParaRPr>
          </a:p>
          <a:p>
            <a:pPr>
              <a:spcBef>
                <a:spcPts val="458"/>
              </a:spcBef>
            </a:pPr>
            <a:endParaRPr sz="1350" dirty="0">
              <a:latin typeface="Calibri"/>
              <a:cs typeface="Calibri"/>
            </a:endParaRPr>
          </a:p>
          <a:p>
            <a:pPr marL="407194"/>
            <a:r>
              <a:rPr sz="1350" spc="-23" dirty="0">
                <a:latin typeface="Calibri"/>
                <a:cs typeface="Calibri"/>
              </a:rPr>
              <a:t>Говори</a:t>
            </a:r>
            <a:r>
              <a:rPr sz="1350" spc="-34" dirty="0">
                <a:latin typeface="Calibri"/>
                <a:cs typeface="Calibri"/>
              </a:rPr>
              <a:t> </a:t>
            </a:r>
            <a:r>
              <a:rPr sz="1350" dirty="0">
                <a:latin typeface="Calibri"/>
                <a:cs typeface="Calibri"/>
              </a:rPr>
              <a:t>уверенно,</a:t>
            </a:r>
            <a:r>
              <a:rPr sz="1350" spc="-26" dirty="0">
                <a:latin typeface="Calibri"/>
                <a:cs typeface="Calibri"/>
              </a:rPr>
              <a:t> </a:t>
            </a:r>
            <a:r>
              <a:rPr sz="1350" dirty="0">
                <a:latin typeface="Calibri"/>
                <a:cs typeface="Calibri"/>
              </a:rPr>
              <a:t>но</a:t>
            </a:r>
            <a:r>
              <a:rPr sz="1350" spc="-38" dirty="0">
                <a:latin typeface="Calibri"/>
                <a:cs typeface="Calibri"/>
              </a:rPr>
              <a:t> </a:t>
            </a:r>
            <a:r>
              <a:rPr sz="1350" dirty="0">
                <a:latin typeface="Calibri"/>
                <a:cs typeface="Calibri"/>
              </a:rPr>
              <a:t>не</a:t>
            </a:r>
            <a:r>
              <a:rPr sz="1350" spc="-26" dirty="0">
                <a:latin typeface="Calibri"/>
                <a:cs typeface="Calibri"/>
              </a:rPr>
              <a:t> </a:t>
            </a:r>
            <a:r>
              <a:rPr sz="1350" spc="-8" dirty="0">
                <a:latin typeface="Calibri"/>
                <a:cs typeface="Calibri"/>
              </a:rPr>
              <a:t>высокомерно</a:t>
            </a:r>
            <a:endParaRPr sz="1350" dirty="0">
              <a:latin typeface="Calibri"/>
              <a:cs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0584" y="222369"/>
            <a:ext cx="4958494" cy="516969"/>
          </a:xfrm>
          <a:prstGeom prst="rect">
            <a:avLst/>
          </a:prstGeom>
        </p:spPr>
        <p:txBody>
          <a:bodyPr vert="horz" wrap="square" lIns="0" tIns="9049" rIns="0" bIns="0" rtlCol="0" anchor="ctr">
            <a:spAutoFit/>
          </a:bodyPr>
          <a:lstStyle/>
          <a:p>
            <a:pPr marL="9525">
              <a:lnSpc>
                <a:spcPct val="100000"/>
              </a:lnSpc>
              <a:spcBef>
                <a:spcPts val="71"/>
              </a:spcBef>
            </a:pPr>
            <a:r>
              <a:rPr dirty="0"/>
              <a:t>Meta</a:t>
            </a:r>
            <a:r>
              <a:rPr spc="-94" dirty="0"/>
              <a:t> </a:t>
            </a:r>
            <a:r>
              <a:rPr spc="-8" dirty="0"/>
              <a:t>Prompting</a:t>
            </a:r>
          </a:p>
        </p:txBody>
      </p:sp>
      <p:grpSp>
        <p:nvGrpSpPr>
          <p:cNvPr id="3" name="object 3"/>
          <p:cNvGrpSpPr/>
          <p:nvPr/>
        </p:nvGrpSpPr>
        <p:grpSpPr>
          <a:xfrm>
            <a:off x="440872" y="3513103"/>
            <a:ext cx="1660684" cy="221933"/>
            <a:chOff x="726643" y="2339085"/>
            <a:chExt cx="2214245" cy="295910"/>
          </a:xfrm>
        </p:grpSpPr>
        <p:pic>
          <p:nvPicPr>
            <p:cNvPr id="4" name="object 4"/>
            <p:cNvPicPr/>
            <p:nvPr/>
          </p:nvPicPr>
          <p:blipFill>
            <a:blip r:embed="rId2" cstate="print"/>
            <a:stretch>
              <a:fillRect/>
            </a:stretch>
          </p:blipFill>
          <p:spPr>
            <a:xfrm>
              <a:off x="726643" y="2339085"/>
              <a:ext cx="916228" cy="295656"/>
            </a:xfrm>
            <a:prstGeom prst="rect">
              <a:avLst/>
            </a:prstGeom>
          </p:spPr>
        </p:pic>
        <p:pic>
          <p:nvPicPr>
            <p:cNvPr id="5" name="object 5"/>
            <p:cNvPicPr/>
            <p:nvPr/>
          </p:nvPicPr>
          <p:blipFill>
            <a:blip r:embed="rId3" cstate="print"/>
            <a:stretch>
              <a:fillRect/>
            </a:stretch>
          </p:blipFill>
          <p:spPr>
            <a:xfrm>
              <a:off x="1555749" y="2339085"/>
              <a:ext cx="1384681" cy="295656"/>
            </a:xfrm>
            <a:prstGeom prst="rect">
              <a:avLst/>
            </a:prstGeom>
          </p:spPr>
        </p:pic>
        <p:pic>
          <p:nvPicPr>
            <p:cNvPr id="6" name="object 6"/>
            <p:cNvPicPr/>
            <p:nvPr/>
          </p:nvPicPr>
          <p:blipFill>
            <a:blip r:embed="rId4" cstate="print"/>
            <a:stretch>
              <a:fillRect/>
            </a:stretch>
          </p:blipFill>
          <p:spPr>
            <a:xfrm>
              <a:off x="2814827" y="2339085"/>
              <a:ext cx="91439" cy="295656"/>
            </a:xfrm>
            <a:prstGeom prst="rect">
              <a:avLst/>
            </a:prstGeom>
          </p:spPr>
        </p:pic>
      </p:grpSp>
      <p:sp>
        <p:nvSpPr>
          <p:cNvPr id="7" name="object 7"/>
          <p:cNvSpPr txBox="1">
            <a:spLocks noGrp="1"/>
          </p:cNvSpPr>
          <p:nvPr>
            <p:ph type="body" idx="1"/>
          </p:nvPr>
        </p:nvSpPr>
        <p:spPr>
          <a:xfrm>
            <a:off x="440872" y="3791656"/>
            <a:ext cx="4304823" cy="2019047"/>
          </a:xfrm>
          <a:prstGeom prst="rect">
            <a:avLst/>
          </a:prstGeom>
        </p:spPr>
        <p:txBody>
          <a:bodyPr vert="horz" wrap="square" lIns="0" tIns="38576" rIns="0" bIns="0" rtlCol="0">
            <a:spAutoFit/>
          </a:bodyPr>
          <a:lstStyle/>
          <a:p>
            <a:pPr marL="224314" indent="-214789">
              <a:lnSpc>
                <a:spcPct val="100000"/>
              </a:lnSpc>
              <a:spcBef>
                <a:spcPts val="304"/>
              </a:spcBef>
              <a:buClr>
                <a:srgbClr val="8300FF"/>
              </a:buClr>
              <a:buFont typeface="Arial MT"/>
              <a:buChar char="•"/>
              <a:tabLst>
                <a:tab pos="224314" algn="l"/>
              </a:tabLst>
            </a:pPr>
            <a:r>
              <a:rPr lang="ru-RU" sz="1400" dirty="0"/>
              <a:t>Использовать</a:t>
            </a:r>
            <a:r>
              <a:rPr lang="ru-RU" sz="1400" spc="-30" dirty="0"/>
              <a:t> </a:t>
            </a:r>
            <a:r>
              <a:rPr lang="ru-RU" sz="1400" spc="-8" dirty="0"/>
              <a:t>академический</a:t>
            </a:r>
            <a:r>
              <a:rPr lang="ru-RU" sz="1400" spc="-41" dirty="0"/>
              <a:t> </a:t>
            </a:r>
            <a:r>
              <a:rPr lang="ru-RU" sz="1400" dirty="0"/>
              <a:t>стиль</a:t>
            </a:r>
            <a:r>
              <a:rPr lang="ru-RU" sz="1400" spc="-38" dirty="0"/>
              <a:t> </a:t>
            </a:r>
            <a:r>
              <a:rPr lang="ru-RU" sz="1400" spc="-8" dirty="0"/>
              <a:t>написания</a:t>
            </a:r>
          </a:p>
          <a:p>
            <a:pPr marL="224314" indent="-214789">
              <a:lnSpc>
                <a:spcPct val="100000"/>
              </a:lnSpc>
              <a:spcBef>
                <a:spcPts val="225"/>
              </a:spcBef>
              <a:buClr>
                <a:srgbClr val="8300FF"/>
              </a:buClr>
              <a:buFont typeface="Arial MT"/>
              <a:buChar char="•"/>
              <a:tabLst>
                <a:tab pos="224314" algn="l"/>
              </a:tabLst>
            </a:pPr>
            <a:r>
              <a:rPr sz="1400" spc="-8" dirty="0"/>
              <a:t>Придерживаться</a:t>
            </a:r>
            <a:r>
              <a:rPr sz="1400" spc="-26" dirty="0"/>
              <a:t> </a:t>
            </a:r>
            <a:r>
              <a:rPr sz="1400" dirty="0"/>
              <a:t>принципа</a:t>
            </a:r>
            <a:r>
              <a:rPr sz="1400" spc="-26" dirty="0"/>
              <a:t> </a:t>
            </a:r>
            <a:r>
              <a:rPr sz="1400" spc="-8" dirty="0"/>
              <a:t>объективности</a:t>
            </a:r>
          </a:p>
          <a:p>
            <a:pPr marL="224314" marR="180499" indent="-215265">
              <a:lnSpc>
                <a:spcPts val="1852"/>
              </a:lnSpc>
              <a:spcBef>
                <a:spcPts val="94"/>
              </a:spcBef>
              <a:buClr>
                <a:srgbClr val="8300FF"/>
              </a:buClr>
              <a:buFont typeface="Arial MT"/>
              <a:buChar char="•"/>
              <a:tabLst>
                <a:tab pos="224314" algn="l"/>
              </a:tabLst>
            </a:pPr>
            <a:r>
              <a:rPr sz="1400" dirty="0"/>
              <a:t>Включить</a:t>
            </a:r>
            <a:r>
              <a:rPr sz="1400" spc="-30" dirty="0"/>
              <a:t> </a:t>
            </a:r>
            <a:r>
              <a:rPr sz="1400" dirty="0"/>
              <a:t>как</a:t>
            </a:r>
            <a:r>
              <a:rPr sz="1400" spc="-23" dirty="0"/>
              <a:t> </a:t>
            </a:r>
            <a:r>
              <a:rPr sz="1400" spc="-8" dirty="0"/>
              <a:t>положительные,</a:t>
            </a:r>
            <a:r>
              <a:rPr sz="1400" spc="-26" dirty="0"/>
              <a:t> </a:t>
            </a:r>
            <a:r>
              <a:rPr sz="1400" dirty="0"/>
              <a:t>так</a:t>
            </a:r>
            <a:r>
              <a:rPr sz="1400" spc="-30" dirty="0"/>
              <a:t> </a:t>
            </a:r>
            <a:r>
              <a:rPr sz="1400" dirty="0"/>
              <a:t>и</a:t>
            </a:r>
            <a:r>
              <a:rPr sz="1400" spc="-15" dirty="0"/>
              <a:t> </a:t>
            </a:r>
            <a:r>
              <a:rPr sz="1400" spc="-8" dirty="0"/>
              <a:t>отрицательные </a:t>
            </a:r>
            <a:r>
              <a:rPr sz="1400" dirty="0"/>
              <a:t>аспекты</a:t>
            </a:r>
            <a:r>
              <a:rPr sz="1400" spc="-41" dirty="0"/>
              <a:t> </a:t>
            </a:r>
            <a:r>
              <a:rPr sz="1400" spc="-8" dirty="0"/>
              <a:t>влияния</a:t>
            </a:r>
          </a:p>
          <a:p>
            <a:pPr marL="224314" indent="-214789">
              <a:lnSpc>
                <a:spcPct val="100000"/>
              </a:lnSpc>
              <a:spcBef>
                <a:spcPts val="124"/>
              </a:spcBef>
              <a:buClr>
                <a:srgbClr val="8300FF"/>
              </a:buClr>
              <a:buFont typeface="Arial MT"/>
              <a:buChar char="•"/>
              <a:tabLst>
                <a:tab pos="224314" algn="l"/>
              </a:tabLst>
            </a:pPr>
            <a:r>
              <a:rPr sz="1400" spc="-8" dirty="0"/>
              <a:t>Подкрепить</a:t>
            </a:r>
            <a:r>
              <a:rPr sz="1400" spc="-45" dirty="0"/>
              <a:t> </a:t>
            </a:r>
            <a:r>
              <a:rPr sz="1400" dirty="0"/>
              <a:t>аргументы</a:t>
            </a:r>
            <a:r>
              <a:rPr sz="1400" spc="-49" dirty="0"/>
              <a:t> </a:t>
            </a:r>
            <a:r>
              <a:rPr sz="1400" dirty="0" err="1"/>
              <a:t>актуальными</a:t>
            </a:r>
            <a:r>
              <a:rPr sz="1400" spc="-49" dirty="0"/>
              <a:t> </a:t>
            </a:r>
            <a:r>
              <a:rPr sz="1400" spc="-8" dirty="0" err="1"/>
              <a:t>статистическими</a:t>
            </a:r>
            <a:r>
              <a:rPr lang="en-US" sz="1400" spc="-8" dirty="0"/>
              <a:t> </a:t>
            </a:r>
            <a:r>
              <a:rPr sz="1400" spc="-8" dirty="0" err="1"/>
              <a:t>данными</a:t>
            </a:r>
            <a:endParaRPr sz="1400" spc="-8" dirty="0"/>
          </a:p>
          <a:p>
            <a:pPr marL="224314" marR="44768" indent="-215265">
              <a:lnSpc>
                <a:spcPct val="113900"/>
              </a:lnSpc>
              <a:buClr>
                <a:srgbClr val="8300FF"/>
              </a:buClr>
              <a:buFont typeface="Arial MT"/>
              <a:buChar char="•"/>
              <a:tabLst>
                <a:tab pos="224314" algn="l"/>
              </a:tabLst>
            </a:pPr>
            <a:r>
              <a:rPr sz="1400" dirty="0" err="1"/>
              <a:t>Учитывать</a:t>
            </a:r>
            <a:r>
              <a:rPr sz="1400" spc="-15" dirty="0"/>
              <a:t> </a:t>
            </a:r>
            <a:r>
              <a:rPr sz="1400" spc="-8" dirty="0" err="1"/>
              <a:t>междисциплинарны</a:t>
            </a:r>
            <a:r>
              <a:rPr lang="ru-RU" sz="1400" spc="-8" dirty="0"/>
              <a:t>й</a:t>
            </a:r>
            <a:r>
              <a:rPr sz="1400" spc="-30" dirty="0"/>
              <a:t> </a:t>
            </a:r>
            <a:r>
              <a:rPr sz="1400" spc="-15" dirty="0"/>
              <a:t>подход</a:t>
            </a:r>
            <a:r>
              <a:rPr sz="1400" spc="-49" dirty="0"/>
              <a:t> </a:t>
            </a:r>
            <a:r>
              <a:rPr sz="1400" spc="-8" dirty="0"/>
              <a:t>(социология, психология,</a:t>
            </a:r>
            <a:r>
              <a:rPr sz="1400" spc="-30" dirty="0"/>
              <a:t> </a:t>
            </a:r>
            <a:r>
              <a:rPr sz="1400" spc="-8" dirty="0"/>
              <a:t>экономика)</a:t>
            </a:r>
          </a:p>
        </p:txBody>
      </p:sp>
      <p:grpSp>
        <p:nvGrpSpPr>
          <p:cNvPr id="8" name="object 8"/>
          <p:cNvGrpSpPr/>
          <p:nvPr/>
        </p:nvGrpSpPr>
        <p:grpSpPr>
          <a:xfrm>
            <a:off x="5146315" y="3429000"/>
            <a:ext cx="1520666" cy="221933"/>
            <a:chOff x="7007986" y="2339085"/>
            <a:chExt cx="2027555" cy="295910"/>
          </a:xfrm>
        </p:grpSpPr>
        <p:pic>
          <p:nvPicPr>
            <p:cNvPr id="9" name="object 9"/>
            <p:cNvPicPr/>
            <p:nvPr/>
          </p:nvPicPr>
          <p:blipFill>
            <a:blip r:embed="rId5" cstate="print"/>
            <a:stretch>
              <a:fillRect/>
            </a:stretch>
          </p:blipFill>
          <p:spPr>
            <a:xfrm>
              <a:off x="7007986" y="2339085"/>
              <a:ext cx="1270000" cy="295656"/>
            </a:xfrm>
            <a:prstGeom prst="rect">
              <a:avLst/>
            </a:prstGeom>
          </p:spPr>
        </p:pic>
        <p:pic>
          <p:nvPicPr>
            <p:cNvPr id="10" name="object 10"/>
            <p:cNvPicPr/>
            <p:nvPr/>
          </p:nvPicPr>
          <p:blipFill>
            <a:blip r:embed="rId6" cstate="print"/>
            <a:stretch>
              <a:fillRect/>
            </a:stretch>
          </p:blipFill>
          <p:spPr>
            <a:xfrm>
              <a:off x="8211947" y="2339085"/>
              <a:ext cx="823214" cy="295656"/>
            </a:xfrm>
            <a:prstGeom prst="rect">
              <a:avLst/>
            </a:prstGeom>
          </p:spPr>
        </p:pic>
        <p:pic>
          <p:nvPicPr>
            <p:cNvPr id="11" name="object 11"/>
            <p:cNvPicPr/>
            <p:nvPr/>
          </p:nvPicPr>
          <p:blipFill>
            <a:blip r:embed="rId4" cstate="print"/>
            <a:stretch>
              <a:fillRect/>
            </a:stretch>
          </p:blipFill>
          <p:spPr>
            <a:xfrm>
              <a:off x="8917558" y="2339085"/>
              <a:ext cx="91440" cy="295656"/>
            </a:xfrm>
            <a:prstGeom prst="rect">
              <a:avLst/>
            </a:prstGeom>
          </p:spPr>
        </p:pic>
      </p:grpSp>
      <p:sp>
        <p:nvSpPr>
          <p:cNvPr id="12" name="object 12"/>
          <p:cNvSpPr txBox="1"/>
          <p:nvPr/>
        </p:nvSpPr>
        <p:spPr>
          <a:xfrm>
            <a:off x="5146315" y="3885139"/>
            <a:ext cx="2452688" cy="946894"/>
          </a:xfrm>
          <a:prstGeom prst="rect">
            <a:avLst/>
          </a:prstGeom>
        </p:spPr>
        <p:txBody>
          <a:bodyPr vert="horz" wrap="square" lIns="0" tIns="38576" rIns="0" bIns="0" rtlCol="0">
            <a:spAutoFit/>
          </a:bodyPr>
          <a:lstStyle/>
          <a:p>
            <a:pPr marL="224314" indent="-214789">
              <a:spcBef>
                <a:spcPts val="304"/>
              </a:spcBef>
              <a:buClr>
                <a:srgbClr val="8300FF"/>
              </a:buClr>
              <a:buFont typeface="Arial MT"/>
              <a:buChar char="•"/>
              <a:tabLst>
                <a:tab pos="224314" algn="l"/>
              </a:tabLst>
            </a:pPr>
            <a:r>
              <a:rPr sz="1350" dirty="0">
                <a:latin typeface="Calibri"/>
                <a:cs typeface="Calibri"/>
              </a:rPr>
              <a:t>Введение</a:t>
            </a:r>
            <a:r>
              <a:rPr sz="1350" spc="-45" dirty="0">
                <a:latin typeface="Calibri"/>
                <a:cs typeface="Calibri"/>
              </a:rPr>
              <a:t> </a:t>
            </a:r>
            <a:r>
              <a:rPr sz="1350" dirty="0">
                <a:latin typeface="Calibri"/>
                <a:cs typeface="Calibri"/>
              </a:rPr>
              <a:t>(не</a:t>
            </a:r>
            <a:r>
              <a:rPr sz="1350" spc="-23" dirty="0">
                <a:latin typeface="Calibri"/>
                <a:cs typeface="Calibri"/>
              </a:rPr>
              <a:t> </a:t>
            </a:r>
            <a:r>
              <a:rPr sz="1350" dirty="0">
                <a:latin typeface="Calibri"/>
                <a:cs typeface="Calibri"/>
              </a:rPr>
              <a:t>более</a:t>
            </a:r>
            <a:r>
              <a:rPr sz="1350" spc="-34" dirty="0">
                <a:latin typeface="Calibri"/>
                <a:cs typeface="Calibri"/>
              </a:rPr>
              <a:t> </a:t>
            </a:r>
            <a:r>
              <a:rPr sz="1350" dirty="0">
                <a:latin typeface="Calibri"/>
                <a:cs typeface="Calibri"/>
              </a:rPr>
              <a:t>200</a:t>
            </a:r>
            <a:r>
              <a:rPr sz="1350" spc="-26" dirty="0">
                <a:latin typeface="Calibri"/>
                <a:cs typeface="Calibri"/>
              </a:rPr>
              <a:t> </a:t>
            </a:r>
            <a:r>
              <a:rPr sz="1350" spc="-8" dirty="0">
                <a:latin typeface="Calibri"/>
                <a:cs typeface="Calibri"/>
              </a:rPr>
              <a:t>слов)</a:t>
            </a:r>
            <a:endParaRPr sz="1350" dirty="0">
              <a:latin typeface="Calibri"/>
              <a:cs typeface="Calibri"/>
            </a:endParaRPr>
          </a:p>
          <a:p>
            <a:pPr marL="224314" indent="-214789">
              <a:spcBef>
                <a:spcPts val="225"/>
              </a:spcBef>
              <a:buClr>
                <a:srgbClr val="8300FF"/>
              </a:buClr>
              <a:buFont typeface="Arial MT"/>
              <a:buChar char="•"/>
              <a:tabLst>
                <a:tab pos="224314" algn="l"/>
              </a:tabLst>
            </a:pPr>
            <a:r>
              <a:rPr sz="1350" dirty="0">
                <a:latin typeface="Calibri"/>
                <a:cs typeface="Calibri"/>
              </a:rPr>
              <a:t>Основная</a:t>
            </a:r>
            <a:r>
              <a:rPr sz="1350" spc="-19" dirty="0">
                <a:latin typeface="Calibri"/>
                <a:cs typeface="Calibri"/>
              </a:rPr>
              <a:t> </a:t>
            </a:r>
            <a:r>
              <a:rPr sz="1350" dirty="0">
                <a:latin typeface="Calibri"/>
                <a:cs typeface="Calibri"/>
              </a:rPr>
              <a:t>часть</a:t>
            </a:r>
            <a:r>
              <a:rPr sz="1350" spc="-4" dirty="0">
                <a:latin typeface="Calibri"/>
                <a:cs typeface="Calibri"/>
              </a:rPr>
              <a:t> </a:t>
            </a:r>
            <a:r>
              <a:rPr sz="1350" spc="-8" dirty="0">
                <a:latin typeface="Calibri"/>
                <a:cs typeface="Calibri"/>
              </a:rPr>
              <a:t>(4-</a:t>
            </a:r>
            <a:r>
              <a:rPr sz="1350" dirty="0">
                <a:latin typeface="Calibri"/>
                <a:cs typeface="Calibri"/>
              </a:rPr>
              <a:t>5</a:t>
            </a:r>
            <a:r>
              <a:rPr sz="1350" spc="-11" dirty="0">
                <a:latin typeface="Calibri"/>
                <a:cs typeface="Calibri"/>
              </a:rPr>
              <a:t> </a:t>
            </a:r>
            <a:r>
              <a:rPr sz="1350" spc="-8" dirty="0">
                <a:latin typeface="Calibri"/>
                <a:cs typeface="Calibri"/>
              </a:rPr>
              <a:t>разделов)</a:t>
            </a:r>
            <a:endParaRPr sz="1350" dirty="0">
              <a:latin typeface="Calibri"/>
              <a:cs typeface="Calibri"/>
            </a:endParaRPr>
          </a:p>
          <a:p>
            <a:pPr marL="224314" indent="-214789">
              <a:spcBef>
                <a:spcPts val="225"/>
              </a:spcBef>
              <a:buClr>
                <a:srgbClr val="8300FF"/>
              </a:buClr>
              <a:buFont typeface="Arial MT"/>
              <a:buChar char="•"/>
              <a:tabLst>
                <a:tab pos="224314" algn="l"/>
              </a:tabLst>
            </a:pPr>
            <a:r>
              <a:rPr sz="1350" dirty="0">
                <a:latin typeface="Calibri"/>
                <a:cs typeface="Calibri"/>
              </a:rPr>
              <a:t>Заключение</a:t>
            </a:r>
            <a:r>
              <a:rPr sz="1350" spc="-30" dirty="0">
                <a:latin typeface="Calibri"/>
                <a:cs typeface="Calibri"/>
              </a:rPr>
              <a:t> </a:t>
            </a:r>
            <a:r>
              <a:rPr sz="1350" spc="-8" dirty="0">
                <a:latin typeface="Calibri"/>
                <a:cs typeface="Calibri"/>
              </a:rPr>
              <a:t>(150-</a:t>
            </a:r>
            <a:r>
              <a:rPr sz="1350" dirty="0">
                <a:latin typeface="Calibri"/>
                <a:cs typeface="Calibri"/>
              </a:rPr>
              <a:t>200</a:t>
            </a:r>
            <a:r>
              <a:rPr sz="1350" spc="-30" dirty="0">
                <a:latin typeface="Calibri"/>
                <a:cs typeface="Calibri"/>
              </a:rPr>
              <a:t> </a:t>
            </a:r>
            <a:r>
              <a:rPr sz="1350" spc="-8" dirty="0">
                <a:latin typeface="Calibri"/>
                <a:cs typeface="Calibri"/>
              </a:rPr>
              <a:t>слов)</a:t>
            </a:r>
            <a:endParaRPr sz="1350" dirty="0">
              <a:latin typeface="Calibri"/>
              <a:cs typeface="Calibri"/>
            </a:endParaRPr>
          </a:p>
          <a:p>
            <a:pPr marL="224314" indent="-214789">
              <a:spcBef>
                <a:spcPts val="233"/>
              </a:spcBef>
              <a:buClr>
                <a:srgbClr val="8300FF"/>
              </a:buClr>
              <a:buFont typeface="Arial MT"/>
              <a:buChar char="•"/>
              <a:tabLst>
                <a:tab pos="224314" algn="l"/>
              </a:tabLst>
            </a:pPr>
            <a:r>
              <a:rPr sz="1350" dirty="0">
                <a:latin typeface="Calibri"/>
                <a:cs typeface="Calibri"/>
              </a:rPr>
              <a:t>Список</a:t>
            </a:r>
            <a:r>
              <a:rPr sz="1350" spc="-38" dirty="0">
                <a:latin typeface="Calibri"/>
                <a:cs typeface="Calibri"/>
              </a:rPr>
              <a:t> </a:t>
            </a:r>
            <a:r>
              <a:rPr sz="1350" spc="-8" dirty="0">
                <a:latin typeface="Calibri"/>
                <a:cs typeface="Calibri"/>
              </a:rPr>
              <a:t>литературы</a:t>
            </a:r>
            <a:endParaRPr sz="1350" dirty="0">
              <a:latin typeface="Calibri"/>
              <a:cs typeface="Calibri"/>
            </a:endParaRPr>
          </a:p>
        </p:txBody>
      </p:sp>
      <p:sp>
        <p:nvSpPr>
          <p:cNvPr id="13" name="object 13"/>
          <p:cNvSpPr txBox="1"/>
          <p:nvPr/>
        </p:nvSpPr>
        <p:spPr>
          <a:xfrm>
            <a:off x="400584" y="735705"/>
            <a:ext cx="7772876" cy="623184"/>
          </a:xfrm>
          <a:prstGeom prst="rect">
            <a:avLst/>
          </a:prstGeom>
        </p:spPr>
        <p:txBody>
          <a:bodyPr vert="horz" wrap="square" lIns="0" tIns="9525" rIns="0" bIns="0" rtlCol="0">
            <a:spAutoFit/>
          </a:bodyPr>
          <a:lstStyle/>
          <a:p>
            <a:pPr marL="9525" marR="3810">
              <a:lnSpc>
                <a:spcPct val="114300"/>
              </a:lnSpc>
              <a:spcBef>
                <a:spcPts val="75"/>
              </a:spcBef>
            </a:pPr>
            <a:r>
              <a:rPr dirty="0">
                <a:latin typeface="Calibri"/>
                <a:cs typeface="Calibri"/>
              </a:rPr>
              <a:t>Это</a:t>
            </a:r>
            <a:r>
              <a:rPr spc="-56" dirty="0">
                <a:latin typeface="Calibri"/>
                <a:cs typeface="Calibri"/>
              </a:rPr>
              <a:t> </a:t>
            </a:r>
            <a:r>
              <a:rPr dirty="0">
                <a:latin typeface="Calibri"/>
                <a:cs typeface="Calibri"/>
              </a:rPr>
              <a:t>метод,</a:t>
            </a:r>
            <a:r>
              <a:rPr spc="-38" dirty="0">
                <a:latin typeface="Calibri"/>
                <a:cs typeface="Calibri"/>
              </a:rPr>
              <a:t> </a:t>
            </a:r>
            <a:r>
              <a:rPr dirty="0">
                <a:latin typeface="Calibri"/>
                <a:cs typeface="Calibri"/>
              </a:rPr>
              <a:t>при</a:t>
            </a:r>
            <a:r>
              <a:rPr spc="-41" dirty="0">
                <a:latin typeface="Calibri"/>
                <a:cs typeface="Calibri"/>
              </a:rPr>
              <a:t> </a:t>
            </a:r>
            <a:r>
              <a:rPr spc="-8" dirty="0">
                <a:latin typeface="Calibri"/>
                <a:cs typeface="Calibri"/>
              </a:rPr>
              <a:t>котором</a:t>
            </a:r>
            <a:r>
              <a:rPr spc="-45" dirty="0">
                <a:latin typeface="Calibri"/>
                <a:cs typeface="Calibri"/>
              </a:rPr>
              <a:t> </a:t>
            </a:r>
            <a:r>
              <a:rPr dirty="0">
                <a:latin typeface="Calibri"/>
                <a:cs typeface="Calibri"/>
              </a:rPr>
              <a:t>мы</a:t>
            </a:r>
            <a:r>
              <a:rPr spc="-41" dirty="0">
                <a:latin typeface="Calibri"/>
                <a:cs typeface="Calibri"/>
              </a:rPr>
              <a:t> </a:t>
            </a:r>
            <a:r>
              <a:rPr dirty="0">
                <a:latin typeface="Calibri"/>
                <a:cs typeface="Calibri"/>
              </a:rPr>
              <a:t>сначала</a:t>
            </a:r>
            <a:r>
              <a:rPr spc="-49" dirty="0">
                <a:latin typeface="Calibri"/>
                <a:cs typeface="Calibri"/>
              </a:rPr>
              <a:t> </a:t>
            </a:r>
            <a:r>
              <a:rPr spc="-8" dirty="0">
                <a:latin typeface="Calibri"/>
                <a:cs typeface="Calibri"/>
              </a:rPr>
              <a:t>запрашиваем</a:t>
            </a:r>
            <a:r>
              <a:rPr spc="-56" dirty="0">
                <a:latin typeface="Calibri"/>
                <a:cs typeface="Calibri"/>
              </a:rPr>
              <a:t> </a:t>
            </a:r>
            <a:r>
              <a:rPr dirty="0">
                <a:latin typeface="Calibri"/>
                <a:cs typeface="Calibri"/>
              </a:rPr>
              <a:t>у</a:t>
            </a:r>
            <a:r>
              <a:rPr spc="-41" dirty="0">
                <a:latin typeface="Calibri"/>
                <a:cs typeface="Calibri"/>
              </a:rPr>
              <a:t> </a:t>
            </a:r>
            <a:r>
              <a:rPr spc="-8" dirty="0">
                <a:latin typeface="Calibri"/>
                <a:cs typeface="Calibri"/>
              </a:rPr>
              <a:t>модели</a:t>
            </a:r>
            <a:r>
              <a:rPr spc="-41" dirty="0">
                <a:latin typeface="Calibri"/>
                <a:cs typeface="Calibri"/>
              </a:rPr>
              <a:t> </a:t>
            </a:r>
            <a:r>
              <a:rPr dirty="0">
                <a:latin typeface="Calibri"/>
                <a:cs typeface="Calibri"/>
              </a:rPr>
              <a:t>саму</a:t>
            </a:r>
            <a:r>
              <a:rPr spc="-49" dirty="0">
                <a:latin typeface="Calibri"/>
                <a:cs typeface="Calibri"/>
              </a:rPr>
              <a:t> </a:t>
            </a:r>
            <a:r>
              <a:rPr dirty="0">
                <a:latin typeface="Calibri"/>
                <a:cs typeface="Calibri"/>
              </a:rPr>
              <a:t>структуру</a:t>
            </a:r>
            <a:r>
              <a:rPr spc="-56" dirty="0">
                <a:latin typeface="Calibri"/>
                <a:cs typeface="Calibri"/>
              </a:rPr>
              <a:t> </a:t>
            </a:r>
            <a:r>
              <a:rPr spc="-19" dirty="0">
                <a:latin typeface="Calibri"/>
                <a:cs typeface="Calibri"/>
              </a:rPr>
              <a:t>или </a:t>
            </a:r>
            <a:r>
              <a:rPr dirty="0">
                <a:latin typeface="Calibri"/>
                <a:cs typeface="Calibri"/>
              </a:rPr>
              <a:t>формат</a:t>
            </a:r>
            <a:r>
              <a:rPr spc="-53" dirty="0">
                <a:latin typeface="Calibri"/>
                <a:cs typeface="Calibri"/>
              </a:rPr>
              <a:t> </a:t>
            </a:r>
            <a:r>
              <a:rPr dirty="0">
                <a:latin typeface="Calibri"/>
                <a:cs typeface="Calibri"/>
              </a:rPr>
              <a:t>ответа,</a:t>
            </a:r>
            <a:r>
              <a:rPr spc="-49" dirty="0">
                <a:latin typeface="Calibri"/>
                <a:cs typeface="Calibri"/>
              </a:rPr>
              <a:t> </a:t>
            </a:r>
            <a:r>
              <a:rPr dirty="0">
                <a:latin typeface="Calibri"/>
                <a:cs typeface="Calibri"/>
              </a:rPr>
              <a:t>а</a:t>
            </a:r>
            <a:r>
              <a:rPr spc="-64" dirty="0">
                <a:latin typeface="Calibri"/>
                <a:cs typeface="Calibri"/>
              </a:rPr>
              <a:t> </a:t>
            </a:r>
            <a:r>
              <a:rPr dirty="0">
                <a:latin typeface="Calibri"/>
                <a:cs typeface="Calibri"/>
              </a:rPr>
              <a:t>затем</a:t>
            </a:r>
            <a:r>
              <a:rPr spc="-56" dirty="0">
                <a:latin typeface="Calibri"/>
                <a:cs typeface="Calibri"/>
              </a:rPr>
              <a:t> </a:t>
            </a:r>
            <a:r>
              <a:rPr dirty="0">
                <a:latin typeface="Calibri"/>
                <a:cs typeface="Calibri"/>
              </a:rPr>
              <a:t>уже</a:t>
            </a:r>
            <a:r>
              <a:rPr spc="-56" dirty="0">
                <a:latin typeface="Calibri"/>
                <a:cs typeface="Calibri"/>
              </a:rPr>
              <a:t> </a:t>
            </a:r>
            <a:r>
              <a:rPr spc="-8" dirty="0" err="1">
                <a:latin typeface="Calibri"/>
                <a:cs typeface="Calibri"/>
              </a:rPr>
              <a:t>получаем</a:t>
            </a:r>
            <a:r>
              <a:rPr spc="-53" dirty="0">
                <a:latin typeface="Calibri"/>
                <a:cs typeface="Calibri"/>
              </a:rPr>
              <a:t> </a:t>
            </a:r>
            <a:r>
              <a:rPr dirty="0" err="1">
                <a:latin typeface="Calibri"/>
                <a:cs typeface="Calibri"/>
              </a:rPr>
              <a:t>финальны</a:t>
            </a:r>
            <a:r>
              <a:rPr lang="ru-RU" dirty="0">
                <a:latin typeface="Calibri"/>
                <a:cs typeface="Calibri"/>
              </a:rPr>
              <a:t>й</a:t>
            </a:r>
            <a:r>
              <a:rPr spc="-49" dirty="0">
                <a:latin typeface="Calibri"/>
                <a:cs typeface="Calibri"/>
              </a:rPr>
              <a:t> </a:t>
            </a:r>
            <a:r>
              <a:rPr spc="-8" dirty="0">
                <a:latin typeface="Calibri"/>
                <a:cs typeface="Calibri"/>
              </a:rPr>
              <a:t>результат</a:t>
            </a:r>
            <a:endParaRPr dirty="0">
              <a:latin typeface="Calibri"/>
              <a:cs typeface="Calibri"/>
            </a:endParaRPr>
          </a:p>
        </p:txBody>
      </p:sp>
      <p:sp>
        <p:nvSpPr>
          <p:cNvPr id="14" name="object 14"/>
          <p:cNvSpPr txBox="1"/>
          <p:nvPr/>
        </p:nvSpPr>
        <p:spPr>
          <a:xfrm>
            <a:off x="1087755" y="5911999"/>
            <a:ext cx="6968490" cy="487634"/>
          </a:xfrm>
          <a:prstGeom prst="rect">
            <a:avLst/>
          </a:prstGeom>
          <a:ln w="19050">
            <a:solidFill>
              <a:srgbClr val="8300FF"/>
            </a:solidFill>
          </a:ln>
        </p:spPr>
        <p:txBody>
          <a:bodyPr vert="horz" wrap="square" lIns="0" tIns="25718" rIns="0" bIns="0" rtlCol="0">
            <a:spAutoFit/>
          </a:bodyPr>
          <a:lstStyle/>
          <a:p>
            <a:pPr marL="68580">
              <a:spcBef>
                <a:spcPts val="203"/>
              </a:spcBef>
            </a:pPr>
            <a:r>
              <a:rPr sz="1500" spc="-15" dirty="0">
                <a:latin typeface="Calibri"/>
                <a:cs typeface="Calibri"/>
              </a:rPr>
              <a:t>Теперь</a:t>
            </a:r>
            <a:r>
              <a:rPr sz="1500" spc="-26" dirty="0">
                <a:latin typeface="Calibri"/>
                <a:cs typeface="Calibri"/>
              </a:rPr>
              <a:t> </a:t>
            </a:r>
            <a:r>
              <a:rPr sz="1500" dirty="0">
                <a:latin typeface="Calibri"/>
                <a:cs typeface="Calibri"/>
              </a:rPr>
              <a:t>напиши</a:t>
            </a:r>
            <a:r>
              <a:rPr sz="1500" spc="-41" dirty="0">
                <a:latin typeface="Calibri"/>
                <a:cs typeface="Calibri"/>
              </a:rPr>
              <a:t> </a:t>
            </a:r>
            <a:r>
              <a:rPr sz="1500" dirty="0">
                <a:latin typeface="Calibri"/>
                <a:cs typeface="Calibri"/>
              </a:rPr>
              <a:t>статью</a:t>
            </a:r>
            <a:r>
              <a:rPr sz="1500" spc="-41" dirty="0">
                <a:latin typeface="Calibri"/>
                <a:cs typeface="Calibri"/>
              </a:rPr>
              <a:t> </a:t>
            </a:r>
            <a:r>
              <a:rPr sz="1500" dirty="0">
                <a:latin typeface="Calibri"/>
                <a:cs typeface="Calibri"/>
              </a:rPr>
              <a:t>на</a:t>
            </a:r>
            <a:r>
              <a:rPr sz="1500" spc="-15" dirty="0">
                <a:latin typeface="Calibri"/>
                <a:cs typeface="Calibri"/>
              </a:rPr>
              <a:t> тему:</a:t>
            </a:r>
            <a:endParaRPr sz="1500" dirty="0">
              <a:latin typeface="Calibri"/>
              <a:cs typeface="Calibri"/>
            </a:endParaRPr>
          </a:p>
          <a:p>
            <a:pPr marL="68580"/>
            <a:r>
              <a:rPr sz="1500" dirty="0">
                <a:latin typeface="Calibri"/>
                <a:cs typeface="Calibri"/>
              </a:rPr>
              <a:t>“Влияние</a:t>
            </a:r>
            <a:r>
              <a:rPr sz="1500" spc="-30" dirty="0">
                <a:latin typeface="Calibri"/>
                <a:cs typeface="Calibri"/>
              </a:rPr>
              <a:t> </a:t>
            </a:r>
            <a:r>
              <a:rPr sz="1500" dirty="0" err="1">
                <a:latin typeface="Calibri"/>
                <a:cs typeface="Calibri"/>
              </a:rPr>
              <a:t>современных</a:t>
            </a:r>
            <a:r>
              <a:rPr sz="1500" spc="-30" dirty="0">
                <a:latin typeface="Calibri"/>
                <a:cs typeface="Calibri"/>
              </a:rPr>
              <a:t> </a:t>
            </a:r>
            <a:r>
              <a:rPr sz="1500" spc="-8" dirty="0" err="1">
                <a:latin typeface="Calibri"/>
                <a:cs typeface="Calibri"/>
              </a:rPr>
              <a:t>технологи</a:t>
            </a:r>
            <a:r>
              <a:rPr lang="ru-RU" sz="1500" spc="-8" dirty="0">
                <a:latin typeface="Calibri"/>
                <a:cs typeface="Calibri"/>
              </a:rPr>
              <a:t>й</a:t>
            </a:r>
            <a:r>
              <a:rPr sz="1500" spc="-53" dirty="0">
                <a:latin typeface="Calibri"/>
                <a:cs typeface="Calibri"/>
              </a:rPr>
              <a:t> </a:t>
            </a:r>
            <a:r>
              <a:rPr sz="1500" dirty="0">
                <a:latin typeface="Calibri"/>
                <a:cs typeface="Calibri"/>
              </a:rPr>
              <a:t>на</a:t>
            </a:r>
            <a:r>
              <a:rPr sz="1500" spc="-19" dirty="0">
                <a:latin typeface="Calibri"/>
                <a:cs typeface="Calibri"/>
              </a:rPr>
              <a:t> </a:t>
            </a:r>
            <a:r>
              <a:rPr sz="1500" dirty="0">
                <a:latin typeface="Calibri"/>
                <a:cs typeface="Calibri"/>
              </a:rPr>
              <a:t>общество:</a:t>
            </a:r>
            <a:r>
              <a:rPr sz="1500" spc="-38" dirty="0">
                <a:latin typeface="Calibri"/>
                <a:cs typeface="Calibri"/>
              </a:rPr>
              <a:t> </a:t>
            </a:r>
            <a:r>
              <a:rPr sz="1500" dirty="0">
                <a:latin typeface="Calibri"/>
                <a:cs typeface="Calibri"/>
              </a:rPr>
              <a:t>вызовы</a:t>
            </a:r>
            <a:r>
              <a:rPr sz="1500" spc="-30" dirty="0">
                <a:latin typeface="Calibri"/>
                <a:cs typeface="Calibri"/>
              </a:rPr>
              <a:t> </a:t>
            </a:r>
            <a:r>
              <a:rPr sz="1500" dirty="0">
                <a:latin typeface="Calibri"/>
                <a:cs typeface="Calibri"/>
              </a:rPr>
              <a:t>и</a:t>
            </a:r>
            <a:r>
              <a:rPr sz="1500" spc="-34" dirty="0">
                <a:latin typeface="Calibri"/>
                <a:cs typeface="Calibri"/>
              </a:rPr>
              <a:t> </a:t>
            </a:r>
            <a:r>
              <a:rPr sz="1500" spc="-8" dirty="0">
                <a:latin typeface="Calibri"/>
                <a:cs typeface="Calibri"/>
              </a:rPr>
              <a:t>перспективы”</a:t>
            </a:r>
            <a:endParaRPr sz="1500" dirty="0">
              <a:latin typeface="Calibri"/>
              <a:cs typeface="Calibri"/>
            </a:endParaRPr>
          </a:p>
        </p:txBody>
      </p:sp>
      <p:sp>
        <p:nvSpPr>
          <p:cNvPr id="15" name="TextBox 14">
            <a:extLst>
              <a:ext uri="{FF2B5EF4-FFF2-40B4-BE49-F238E27FC236}">
                <a16:creationId xmlns:a16="http://schemas.microsoft.com/office/drawing/2014/main" id="{FDBA9281-1521-6C42-AF21-0FC1CA57A521}"/>
              </a:ext>
            </a:extLst>
          </p:cNvPr>
          <p:cNvSpPr txBox="1"/>
          <p:nvPr/>
        </p:nvSpPr>
        <p:spPr>
          <a:xfrm>
            <a:off x="400584" y="1740639"/>
            <a:ext cx="7985498" cy="1384995"/>
          </a:xfrm>
          <a:prstGeom prst="rect">
            <a:avLst/>
          </a:prstGeom>
          <a:noFill/>
        </p:spPr>
        <p:txBody>
          <a:bodyPr wrap="square" rtlCol="0">
            <a:spAutoFit/>
          </a:bodyPr>
          <a:lstStyle/>
          <a:p>
            <a:r>
              <a:rPr lang="ru-RU" sz="1400" dirty="0"/>
              <a:t>Улучшите следующий промпт, чтобы получить более подробное описание.</a:t>
            </a:r>
          </a:p>
          <a:p>
            <a:r>
              <a:rPr lang="ru-RU" sz="1400" dirty="0"/>
              <a:t>Соблюдайте передовые практики разработки промптов.</a:t>
            </a:r>
          </a:p>
          <a:p>
            <a:r>
              <a:rPr lang="ru-RU" sz="1400" dirty="0"/>
              <a:t>Убедитесь, что структура понятна и интуитивно понятна, а также содержит тип новостей, теги и анализ настроений.</a:t>
            </a:r>
          </a:p>
          <a:p>
            <a:r>
              <a:rPr lang="ru-RU" sz="1400" dirty="0"/>
              <a:t>{</a:t>
            </a:r>
            <a:r>
              <a:rPr lang="en" sz="1400" dirty="0" err="1"/>
              <a:t>simple_prompt</a:t>
            </a:r>
            <a:r>
              <a:rPr lang="en" sz="1400" dirty="0"/>
              <a:t>}</a:t>
            </a:r>
          </a:p>
          <a:p>
            <a:r>
              <a:rPr lang="ru-RU" sz="1400" dirty="0"/>
              <a:t>Возвращайте только промпт.</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8303" y="1596915"/>
            <a:ext cx="7812881" cy="500297"/>
          </a:xfrm>
          <a:prstGeom prst="rect">
            <a:avLst/>
          </a:prstGeom>
        </p:spPr>
        <p:txBody>
          <a:bodyPr vert="horz" wrap="square" lIns="0" tIns="66199" rIns="0" bIns="0" rtlCol="0">
            <a:spAutoFit/>
          </a:bodyPr>
          <a:lstStyle/>
          <a:p>
            <a:pPr marL="9525">
              <a:spcBef>
                <a:spcPts val="521"/>
              </a:spcBef>
            </a:pPr>
            <a:r>
              <a:rPr sz="1200" dirty="0">
                <a:latin typeface="Calibri"/>
                <a:cs typeface="Calibri"/>
              </a:rPr>
              <a:t>Реши</a:t>
            </a:r>
            <a:r>
              <a:rPr sz="1200" spc="-26" dirty="0">
                <a:latin typeface="Calibri"/>
                <a:cs typeface="Calibri"/>
              </a:rPr>
              <a:t> </a:t>
            </a:r>
            <a:r>
              <a:rPr sz="1200" spc="-8" dirty="0">
                <a:latin typeface="Calibri"/>
                <a:cs typeface="Calibri"/>
              </a:rPr>
              <a:t>следующую</a:t>
            </a:r>
            <a:r>
              <a:rPr sz="1200" spc="-11" dirty="0">
                <a:latin typeface="Calibri"/>
                <a:cs typeface="Calibri"/>
              </a:rPr>
              <a:t> </a:t>
            </a:r>
            <a:r>
              <a:rPr sz="1200" dirty="0">
                <a:latin typeface="Calibri"/>
                <a:cs typeface="Calibri"/>
              </a:rPr>
              <a:t>задачу</a:t>
            </a:r>
            <a:r>
              <a:rPr sz="1200" spc="-26" dirty="0">
                <a:latin typeface="Calibri"/>
                <a:cs typeface="Calibri"/>
              </a:rPr>
              <a:t> </a:t>
            </a:r>
            <a:r>
              <a:rPr sz="1200" dirty="0">
                <a:latin typeface="Calibri"/>
                <a:cs typeface="Calibri"/>
              </a:rPr>
              <a:t>3</a:t>
            </a:r>
            <a:r>
              <a:rPr sz="1200" spc="-19" dirty="0">
                <a:latin typeface="Calibri"/>
                <a:cs typeface="Calibri"/>
              </a:rPr>
              <a:t> </a:t>
            </a:r>
            <a:r>
              <a:rPr sz="1200" dirty="0">
                <a:latin typeface="Calibri"/>
                <a:cs typeface="Calibri"/>
              </a:rPr>
              <a:t>раза,</a:t>
            </a:r>
            <a:r>
              <a:rPr sz="1200" spc="-26" dirty="0">
                <a:latin typeface="Calibri"/>
                <a:cs typeface="Calibri"/>
              </a:rPr>
              <a:t> </a:t>
            </a:r>
            <a:r>
              <a:rPr sz="1200" dirty="0" err="1">
                <a:latin typeface="Calibri"/>
                <a:cs typeface="Calibri"/>
              </a:rPr>
              <a:t>кажды</a:t>
            </a:r>
            <a:r>
              <a:rPr lang="ru-RU" sz="1200" dirty="0">
                <a:latin typeface="Calibri"/>
                <a:cs typeface="Calibri"/>
              </a:rPr>
              <a:t>й</a:t>
            </a:r>
            <a:r>
              <a:rPr sz="1200" spc="-38" dirty="0">
                <a:latin typeface="Calibri"/>
                <a:cs typeface="Calibri"/>
              </a:rPr>
              <a:t> </a:t>
            </a:r>
            <a:r>
              <a:rPr sz="1200" dirty="0">
                <a:latin typeface="Calibri"/>
                <a:cs typeface="Calibri"/>
              </a:rPr>
              <a:t>раз</a:t>
            </a:r>
            <a:r>
              <a:rPr sz="1200" spc="-34" dirty="0">
                <a:latin typeface="Calibri"/>
                <a:cs typeface="Calibri"/>
              </a:rPr>
              <a:t> </a:t>
            </a:r>
            <a:r>
              <a:rPr sz="1200" spc="-8" dirty="0">
                <a:latin typeface="Calibri"/>
                <a:cs typeface="Calibri"/>
              </a:rPr>
              <a:t>предоставляя</a:t>
            </a:r>
            <a:r>
              <a:rPr sz="1200" dirty="0">
                <a:latin typeface="Calibri"/>
                <a:cs typeface="Calibri"/>
              </a:rPr>
              <a:t> полное</a:t>
            </a:r>
            <a:r>
              <a:rPr sz="1200" spc="-8" dirty="0">
                <a:latin typeface="Calibri"/>
                <a:cs typeface="Calibri"/>
              </a:rPr>
              <a:t> объяснение:</a:t>
            </a:r>
            <a:endParaRPr sz="1200" dirty="0">
              <a:latin typeface="Calibri"/>
              <a:cs typeface="Calibri"/>
            </a:endParaRPr>
          </a:p>
          <a:p>
            <a:pPr marL="9525">
              <a:spcBef>
                <a:spcPts val="450"/>
              </a:spcBef>
            </a:pPr>
            <a:r>
              <a:rPr sz="1200" dirty="0">
                <a:latin typeface="Calibri"/>
                <a:cs typeface="Calibri"/>
              </a:rPr>
              <a:t>Если</a:t>
            </a:r>
            <a:r>
              <a:rPr sz="1200" spc="-26" dirty="0">
                <a:latin typeface="Calibri"/>
                <a:cs typeface="Calibri"/>
              </a:rPr>
              <a:t> </a:t>
            </a:r>
            <a:r>
              <a:rPr sz="1200" dirty="0">
                <a:latin typeface="Calibri"/>
                <a:cs typeface="Calibri"/>
              </a:rPr>
              <a:t>8</a:t>
            </a:r>
            <a:r>
              <a:rPr sz="1200" spc="-30" dirty="0">
                <a:latin typeface="Calibri"/>
                <a:cs typeface="Calibri"/>
              </a:rPr>
              <a:t> </a:t>
            </a:r>
            <a:r>
              <a:rPr sz="1200" dirty="0">
                <a:latin typeface="Calibri"/>
                <a:cs typeface="Calibri"/>
              </a:rPr>
              <a:t>рабочих</a:t>
            </a:r>
            <a:r>
              <a:rPr sz="1200" spc="-30" dirty="0">
                <a:latin typeface="Calibri"/>
                <a:cs typeface="Calibri"/>
              </a:rPr>
              <a:t> </a:t>
            </a:r>
            <a:r>
              <a:rPr sz="1200" dirty="0">
                <a:latin typeface="Calibri"/>
                <a:cs typeface="Calibri"/>
              </a:rPr>
              <a:t>могут</a:t>
            </a:r>
            <a:r>
              <a:rPr sz="1200" spc="-11" dirty="0">
                <a:latin typeface="Calibri"/>
                <a:cs typeface="Calibri"/>
              </a:rPr>
              <a:t> </a:t>
            </a:r>
            <a:r>
              <a:rPr sz="1200" dirty="0">
                <a:latin typeface="Calibri"/>
                <a:cs typeface="Calibri"/>
              </a:rPr>
              <a:t>построить</a:t>
            </a:r>
            <a:r>
              <a:rPr sz="1200" spc="-11" dirty="0">
                <a:latin typeface="Calibri"/>
                <a:cs typeface="Calibri"/>
              </a:rPr>
              <a:t> </a:t>
            </a:r>
            <a:r>
              <a:rPr sz="1200" dirty="0">
                <a:latin typeface="Calibri"/>
                <a:cs typeface="Calibri"/>
              </a:rPr>
              <a:t>дом</a:t>
            </a:r>
            <a:r>
              <a:rPr sz="1200" spc="-23" dirty="0">
                <a:latin typeface="Calibri"/>
                <a:cs typeface="Calibri"/>
              </a:rPr>
              <a:t> </a:t>
            </a:r>
            <a:r>
              <a:rPr sz="1200" dirty="0">
                <a:latin typeface="Calibri"/>
                <a:cs typeface="Calibri"/>
              </a:rPr>
              <a:t>за</a:t>
            </a:r>
            <a:r>
              <a:rPr sz="1200" spc="-30" dirty="0">
                <a:latin typeface="Calibri"/>
                <a:cs typeface="Calibri"/>
              </a:rPr>
              <a:t> </a:t>
            </a:r>
            <a:r>
              <a:rPr sz="1200" dirty="0">
                <a:latin typeface="Calibri"/>
                <a:cs typeface="Calibri"/>
              </a:rPr>
              <a:t>10</a:t>
            </a:r>
            <a:r>
              <a:rPr sz="1200" spc="-19" dirty="0">
                <a:latin typeface="Calibri"/>
                <a:cs typeface="Calibri"/>
              </a:rPr>
              <a:t> </a:t>
            </a:r>
            <a:r>
              <a:rPr sz="1200" dirty="0" err="1">
                <a:latin typeface="Calibri"/>
                <a:cs typeface="Calibri"/>
              </a:rPr>
              <a:t>дне</a:t>
            </a:r>
            <a:r>
              <a:rPr lang="ru-RU" sz="1200" dirty="0">
                <a:latin typeface="Calibri"/>
                <a:cs typeface="Calibri"/>
              </a:rPr>
              <a:t>й</a:t>
            </a:r>
            <a:r>
              <a:rPr sz="1200" dirty="0">
                <a:latin typeface="Calibri"/>
                <a:cs typeface="Calibri"/>
              </a:rPr>
              <a:t>,</a:t>
            </a:r>
            <a:r>
              <a:rPr sz="1200" spc="-26" dirty="0">
                <a:latin typeface="Calibri"/>
                <a:cs typeface="Calibri"/>
              </a:rPr>
              <a:t> </a:t>
            </a:r>
            <a:r>
              <a:rPr sz="1200" spc="-8" dirty="0" err="1">
                <a:latin typeface="Calibri"/>
                <a:cs typeface="Calibri"/>
              </a:rPr>
              <a:t>сколько</a:t>
            </a:r>
            <a:r>
              <a:rPr sz="1200" spc="-23" dirty="0">
                <a:latin typeface="Calibri"/>
                <a:cs typeface="Calibri"/>
              </a:rPr>
              <a:t> </a:t>
            </a:r>
            <a:r>
              <a:rPr sz="1200" dirty="0" err="1">
                <a:latin typeface="Calibri"/>
                <a:cs typeface="Calibri"/>
              </a:rPr>
              <a:t>дне</a:t>
            </a:r>
            <a:r>
              <a:rPr lang="ru-RU" sz="1200" dirty="0">
                <a:latin typeface="Calibri"/>
                <a:cs typeface="Calibri"/>
              </a:rPr>
              <a:t>й</a:t>
            </a:r>
            <a:r>
              <a:rPr sz="1200" spc="-34" dirty="0">
                <a:latin typeface="Calibri"/>
                <a:cs typeface="Calibri"/>
              </a:rPr>
              <a:t> </a:t>
            </a:r>
            <a:r>
              <a:rPr sz="1200" spc="-8" dirty="0">
                <a:latin typeface="Calibri"/>
                <a:cs typeface="Calibri"/>
              </a:rPr>
              <a:t>потребуется</a:t>
            </a:r>
            <a:r>
              <a:rPr sz="1200" dirty="0">
                <a:latin typeface="Calibri"/>
                <a:cs typeface="Calibri"/>
              </a:rPr>
              <a:t> 12</a:t>
            </a:r>
            <a:r>
              <a:rPr sz="1200" spc="-19" dirty="0">
                <a:latin typeface="Calibri"/>
                <a:cs typeface="Calibri"/>
              </a:rPr>
              <a:t> </a:t>
            </a:r>
            <a:r>
              <a:rPr sz="1200" dirty="0">
                <a:latin typeface="Calibri"/>
                <a:cs typeface="Calibri"/>
              </a:rPr>
              <a:t>рабочим,</a:t>
            </a:r>
            <a:r>
              <a:rPr sz="1200" spc="-19" dirty="0">
                <a:latin typeface="Calibri"/>
                <a:cs typeface="Calibri"/>
              </a:rPr>
              <a:t> </a:t>
            </a:r>
            <a:r>
              <a:rPr sz="1200" dirty="0">
                <a:latin typeface="Calibri"/>
                <a:cs typeface="Calibri"/>
              </a:rPr>
              <a:t>чтобы</a:t>
            </a:r>
            <a:r>
              <a:rPr sz="1200" spc="-34" dirty="0">
                <a:latin typeface="Calibri"/>
                <a:cs typeface="Calibri"/>
              </a:rPr>
              <a:t> </a:t>
            </a:r>
            <a:r>
              <a:rPr sz="1200" dirty="0" err="1">
                <a:latin typeface="Calibri"/>
                <a:cs typeface="Calibri"/>
              </a:rPr>
              <a:t>построить</a:t>
            </a:r>
            <a:r>
              <a:rPr sz="1200" spc="-11" dirty="0">
                <a:latin typeface="Calibri"/>
                <a:cs typeface="Calibri"/>
              </a:rPr>
              <a:t> </a:t>
            </a:r>
            <a:r>
              <a:rPr sz="1200" dirty="0" err="1">
                <a:latin typeface="Calibri"/>
                <a:cs typeface="Calibri"/>
              </a:rPr>
              <a:t>тако</a:t>
            </a:r>
            <a:r>
              <a:rPr lang="ru-RU" sz="1200" dirty="0">
                <a:latin typeface="Calibri"/>
                <a:cs typeface="Calibri"/>
              </a:rPr>
              <a:t>й</a:t>
            </a:r>
            <a:r>
              <a:rPr sz="1200" spc="-30" dirty="0">
                <a:latin typeface="Calibri"/>
                <a:cs typeface="Calibri"/>
              </a:rPr>
              <a:t> </a:t>
            </a:r>
            <a:r>
              <a:rPr sz="1200" dirty="0">
                <a:latin typeface="Calibri"/>
                <a:cs typeface="Calibri"/>
              </a:rPr>
              <a:t>же</a:t>
            </a:r>
            <a:r>
              <a:rPr sz="1200" spc="-26" dirty="0">
                <a:latin typeface="Calibri"/>
                <a:cs typeface="Calibri"/>
              </a:rPr>
              <a:t> </a:t>
            </a:r>
            <a:r>
              <a:rPr sz="1200" spc="-15" dirty="0">
                <a:latin typeface="Calibri"/>
                <a:cs typeface="Calibri"/>
              </a:rPr>
              <a:t>дом?</a:t>
            </a:r>
            <a:endParaRPr sz="1200" dirty="0">
              <a:latin typeface="Calibri"/>
              <a:cs typeface="Calibri"/>
            </a:endParaRPr>
          </a:p>
        </p:txBody>
      </p:sp>
      <p:grpSp>
        <p:nvGrpSpPr>
          <p:cNvPr id="3" name="object 3"/>
          <p:cNvGrpSpPr/>
          <p:nvPr/>
        </p:nvGrpSpPr>
        <p:grpSpPr>
          <a:xfrm>
            <a:off x="441960" y="2325528"/>
            <a:ext cx="2616041" cy="2771299"/>
            <a:chOff x="589280" y="1957704"/>
            <a:chExt cx="3488054" cy="3695065"/>
          </a:xfrm>
        </p:grpSpPr>
        <p:sp>
          <p:nvSpPr>
            <p:cNvPr id="4" name="object 4"/>
            <p:cNvSpPr/>
            <p:nvPr/>
          </p:nvSpPr>
          <p:spPr>
            <a:xfrm>
              <a:off x="596900" y="1965324"/>
              <a:ext cx="3472815" cy="3679825"/>
            </a:xfrm>
            <a:custGeom>
              <a:avLst/>
              <a:gdLst/>
              <a:ahLst/>
              <a:cxnLst/>
              <a:rect l="l" t="t" r="r" b="b"/>
              <a:pathLst>
                <a:path w="3472815" h="3679825">
                  <a:moveTo>
                    <a:pt x="0" y="63626"/>
                  </a:moveTo>
                  <a:lnTo>
                    <a:pt x="4998" y="38844"/>
                  </a:lnTo>
                  <a:lnTo>
                    <a:pt x="18629" y="18621"/>
                  </a:lnTo>
                  <a:lnTo>
                    <a:pt x="38849" y="4994"/>
                  </a:lnTo>
                  <a:lnTo>
                    <a:pt x="63614" y="0"/>
                  </a:lnTo>
                  <a:lnTo>
                    <a:pt x="3408679" y="0"/>
                  </a:lnTo>
                  <a:lnTo>
                    <a:pt x="3433409" y="4994"/>
                  </a:lnTo>
                  <a:lnTo>
                    <a:pt x="3453638" y="18621"/>
                  </a:lnTo>
                  <a:lnTo>
                    <a:pt x="3467294" y="38844"/>
                  </a:lnTo>
                  <a:lnTo>
                    <a:pt x="3472307" y="63626"/>
                  </a:lnTo>
                  <a:lnTo>
                    <a:pt x="3472307" y="3615690"/>
                  </a:lnTo>
                  <a:lnTo>
                    <a:pt x="3467294" y="3640427"/>
                  </a:lnTo>
                  <a:lnTo>
                    <a:pt x="3453638" y="3660636"/>
                  </a:lnTo>
                  <a:lnTo>
                    <a:pt x="3433409" y="3674266"/>
                  </a:lnTo>
                  <a:lnTo>
                    <a:pt x="3408679" y="3679266"/>
                  </a:lnTo>
                  <a:lnTo>
                    <a:pt x="63614" y="3679266"/>
                  </a:lnTo>
                  <a:lnTo>
                    <a:pt x="38849" y="3674266"/>
                  </a:lnTo>
                  <a:lnTo>
                    <a:pt x="18629" y="3660636"/>
                  </a:lnTo>
                  <a:lnTo>
                    <a:pt x="4998" y="3640427"/>
                  </a:lnTo>
                  <a:lnTo>
                    <a:pt x="0" y="3615690"/>
                  </a:lnTo>
                  <a:lnTo>
                    <a:pt x="0" y="63626"/>
                  </a:lnTo>
                  <a:close/>
                </a:path>
              </a:pathLst>
            </a:custGeom>
            <a:ln w="15240">
              <a:solidFill>
                <a:srgbClr val="7700FF"/>
              </a:solidFill>
            </a:ln>
          </p:spPr>
          <p:txBody>
            <a:bodyPr wrap="square" lIns="0" tIns="0" rIns="0" bIns="0" rtlCol="0"/>
            <a:lstStyle/>
            <a:p>
              <a:endParaRPr sz="1350"/>
            </a:p>
          </p:txBody>
        </p:sp>
        <p:pic>
          <p:nvPicPr>
            <p:cNvPr id="5" name="object 5"/>
            <p:cNvPicPr/>
            <p:nvPr/>
          </p:nvPicPr>
          <p:blipFill>
            <a:blip r:embed="rId2" cstate="print"/>
            <a:stretch>
              <a:fillRect/>
            </a:stretch>
          </p:blipFill>
          <p:spPr>
            <a:xfrm>
              <a:off x="748588" y="2039696"/>
              <a:ext cx="1301242" cy="295960"/>
            </a:xfrm>
            <a:prstGeom prst="rect">
              <a:avLst/>
            </a:prstGeom>
          </p:spPr>
        </p:pic>
      </p:grpSp>
      <p:sp>
        <p:nvSpPr>
          <p:cNvPr id="6" name="object 6"/>
          <p:cNvSpPr txBox="1"/>
          <p:nvPr/>
        </p:nvSpPr>
        <p:spPr>
          <a:xfrm>
            <a:off x="455265" y="2624012"/>
            <a:ext cx="2589371" cy="2183931"/>
          </a:xfrm>
          <a:prstGeom prst="rect">
            <a:avLst/>
          </a:prstGeom>
        </p:spPr>
        <p:txBody>
          <a:bodyPr vert="horz" wrap="square" lIns="0" tIns="9525" rIns="0" bIns="0" rtlCol="0">
            <a:spAutoFit/>
          </a:bodyPr>
          <a:lstStyle/>
          <a:p>
            <a:pPr marL="105728" marR="227648" indent="130016">
              <a:lnSpc>
                <a:spcPct val="107200"/>
              </a:lnSpc>
              <a:spcBef>
                <a:spcPts val="75"/>
              </a:spcBef>
              <a:buAutoNum type="arabicPeriod"/>
              <a:tabLst>
                <a:tab pos="235744" algn="l"/>
              </a:tabLst>
            </a:pPr>
            <a:r>
              <a:rPr sz="1050" dirty="0" err="1">
                <a:latin typeface="Calibri"/>
                <a:cs typeface="Calibri"/>
              </a:rPr>
              <a:t>На</a:t>
            </a:r>
            <a:r>
              <a:rPr lang="ru-RU" sz="1050" dirty="0">
                <a:latin typeface="Calibri"/>
                <a:cs typeface="Calibri"/>
              </a:rPr>
              <a:t>й</a:t>
            </a:r>
            <a:r>
              <a:rPr sz="1050" dirty="0" err="1">
                <a:latin typeface="Calibri"/>
                <a:cs typeface="Calibri"/>
              </a:rPr>
              <a:t>дем</a:t>
            </a:r>
            <a:r>
              <a:rPr sz="1050" spc="-23" dirty="0">
                <a:latin typeface="Calibri"/>
                <a:cs typeface="Calibri"/>
              </a:rPr>
              <a:t> </a:t>
            </a:r>
            <a:r>
              <a:rPr sz="1050" spc="-8" dirty="0">
                <a:latin typeface="Calibri"/>
                <a:cs typeface="Calibri"/>
              </a:rPr>
              <a:t>производительность</a:t>
            </a:r>
            <a:r>
              <a:rPr sz="1050" spc="-45" dirty="0">
                <a:latin typeface="Calibri"/>
                <a:cs typeface="Calibri"/>
              </a:rPr>
              <a:t> </a:t>
            </a:r>
            <a:r>
              <a:rPr sz="1050" spc="-8" dirty="0">
                <a:latin typeface="Calibri"/>
                <a:cs typeface="Calibri"/>
              </a:rPr>
              <a:t>одного </a:t>
            </a:r>
            <a:r>
              <a:rPr sz="1050" dirty="0">
                <a:latin typeface="Calibri"/>
                <a:cs typeface="Calibri"/>
              </a:rPr>
              <a:t>рабочего:</a:t>
            </a:r>
            <a:r>
              <a:rPr sz="1050" spc="-34" dirty="0">
                <a:latin typeface="Calibri"/>
                <a:cs typeface="Calibri"/>
              </a:rPr>
              <a:t> </a:t>
            </a:r>
            <a:r>
              <a:rPr sz="1050" dirty="0">
                <a:latin typeface="Calibri"/>
                <a:cs typeface="Calibri"/>
              </a:rPr>
              <a:t>Если</a:t>
            </a:r>
            <a:r>
              <a:rPr sz="1050" spc="-34" dirty="0">
                <a:latin typeface="Calibri"/>
                <a:cs typeface="Calibri"/>
              </a:rPr>
              <a:t> </a:t>
            </a:r>
            <a:r>
              <a:rPr sz="1050" dirty="0">
                <a:latin typeface="Calibri"/>
                <a:cs typeface="Calibri"/>
              </a:rPr>
              <a:t>8</a:t>
            </a:r>
            <a:r>
              <a:rPr sz="1050" spc="-38" dirty="0">
                <a:latin typeface="Calibri"/>
                <a:cs typeface="Calibri"/>
              </a:rPr>
              <a:t> </a:t>
            </a:r>
            <a:r>
              <a:rPr sz="1050" dirty="0">
                <a:latin typeface="Calibri"/>
                <a:cs typeface="Calibri"/>
              </a:rPr>
              <a:t>рабочих</a:t>
            </a:r>
            <a:r>
              <a:rPr sz="1050" spc="-23" dirty="0">
                <a:latin typeface="Calibri"/>
                <a:cs typeface="Calibri"/>
              </a:rPr>
              <a:t> </a:t>
            </a:r>
            <a:r>
              <a:rPr sz="1050" dirty="0">
                <a:latin typeface="Calibri"/>
                <a:cs typeface="Calibri"/>
              </a:rPr>
              <a:t>строят</a:t>
            </a:r>
            <a:r>
              <a:rPr sz="1050" spc="-38" dirty="0">
                <a:latin typeface="Calibri"/>
                <a:cs typeface="Calibri"/>
              </a:rPr>
              <a:t> </a:t>
            </a:r>
            <a:r>
              <a:rPr sz="1050" dirty="0">
                <a:latin typeface="Calibri"/>
                <a:cs typeface="Calibri"/>
              </a:rPr>
              <a:t>дом</a:t>
            </a:r>
            <a:r>
              <a:rPr sz="1050" spc="-30" dirty="0">
                <a:latin typeface="Calibri"/>
                <a:cs typeface="Calibri"/>
              </a:rPr>
              <a:t> </a:t>
            </a:r>
            <a:r>
              <a:rPr sz="1050" spc="-19" dirty="0">
                <a:latin typeface="Calibri"/>
                <a:cs typeface="Calibri"/>
              </a:rPr>
              <a:t>за </a:t>
            </a:r>
            <a:r>
              <a:rPr sz="1050" dirty="0">
                <a:latin typeface="Calibri"/>
                <a:cs typeface="Calibri"/>
              </a:rPr>
              <a:t>10</a:t>
            </a:r>
            <a:r>
              <a:rPr sz="1050" spc="-26" dirty="0">
                <a:latin typeface="Calibri"/>
                <a:cs typeface="Calibri"/>
              </a:rPr>
              <a:t> </a:t>
            </a:r>
            <a:r>
              <a:rPr sz="1050" dirty="0" err="1">
                <a:latin typeface="Calibri"/>
                <a:cs typeface="Calibri"/>
              </a:rPr>
              <a:t>дне</a:t>
            </a:r>
            <a:r>
              <a:rPr lang="ru-RU" sz="1050" dirty="0">
                <a:latin typeface="Calibri"/>
                <a:cs typeface="Calibri"/>
              </a:rPr>
              <a:t>й</a:t>
            </a:r>
            <a:r>
              <a:rPr sz="1050" dirty="0">
                <a:latin typeface="Calibri"/>
                <a:cs typeface="Calibri"/>
              </a:rPr>
              <a:t>,</a:t>
            </a:r>
            <a:r>
              <a:rPr sz="1050" spc="-23" dirty="0">
                <a:latin typeface="Calibri"/>
                <a:cs typeface="Calibri"/>
              </a:rPr>
              <a:t> </a:t>
            </a:r>
            <a:r>
              <a:rPr sz="1050" dirty="0">
                <a:latin typeface="Calibri"/>
                <a:cs typeface="Calibri"/>
              </a:rPr>
              <a:t>то</a:t>
            </a:r>
            <a:r>
              <a:rPr sz="1050" spc="-34" dirty="0">
                <a:latin typeface="Calibri"/>
                <a:cs typeface="Calibri"/>
              </a:rPr>
              <a:t> </a:t>
            </a:r>
            <a:r>
              <a:rPr sz="1050" dirty="0" err="1">
                <a:latin typeface="Calibri"/>
                <a:cs typeface="Calibri"/>
              </a:rPr>
              <a:t>один</a:t>
            </a:r>
            <a:r>
              <a:rPr sz="1050" spc="-23" dirty="0">
                <a:latin typeface="Calibri"/>
                <a:cs typeface="Calibri"/>
              </a:rPr>
              <a:t> </a:t>
            </a:r>
            <a:r>
              <a:rPr sz="1050" dirty="0" err="1">
                <a:latin typeface="Calibri"/>
                <a:cs typeface="Calibri"/>
              </a:rPr>
              <a:t>рабочи</a:t>
            </a:r>
            <a:r>
              <a:rPr lang="ru-RU" sz="1050" dirty="0">
                <a:latin typeface="Calibri"/>
                <a:cs typeface="Calibri"/>
              </a:rPr>
              <a:t>й</a:t>
            </a:r>
            <a:r>
              <a:rPr sz="1050" spc="-19" dirty="0">
                <a:latin typeface="Calibri"/>
                <a:cs typeface="Calibri"/>
              </a:rPr>
              <a:t> </a:t>
            </a:r>
            <a:r>
              <a:rPr sz="1050" dirty="0">
                <a:latin typeface="Calibri"/>
                <a:cs typeface="Calibri"/>
              </a:rPr>
              <a:t>за</a:t>
            </a:r>
            <a:r>
              <a:rPr sz="1050" spc="-23" dirty="0">
                <a:latin typeface="Calibri"/>
                <a:cs typeface="Calibri"/>
              </a:rPr>
              <a:t> </a:t>
            </a:r>
            <a:r>
              <a:rPr sz="1050" dirty="0">
                <a:latin typeface="Calibri"/>
                <a:cs typeface="Calibri"/>
              </a:rPr>
              <a:t>10</a:t>
            </a:r>
            <a:r>
              <a:rPr sz="1050" spc="-26" dirty="0">
                <a:latin typeface="Calibri"/>
                <a:cs typeface="Calibri"/>
              </a:rPr>
              <a:t> </a:t>
            </a:r>
            <a:r>
              <a:rPr sz="1050" spc="-15" dirty="0" err="1">
                <a:latin typeface="Calibri"/>
                <a:cs typeface="Calibri"/>
              </a:rPr>
              <a:t>дне</a:t>
            </a:r>
            <a:r>
              <a:rPr lang="ru-RU" sz="1050" spc="-15" dirty="0">
                <a:latin typeface="Calibri"/>
                <a:cs typeface="Calibri"/>
              </a:rPr>
              <a:t>й</a:t>
            </a:r>
            <a:r>
              <a:rPr sz="1050" spc="-15" dirty="0">
                <a:latin typeface="Calibri"/>
                <a:cs typeface="Calibri"/>
              </a:rPr>
              <a:t> </a:t>
            </a:r>
            <a:r>
              <a:rPr sz="1050" spc="-8" dirty="0">
                <a:latin typeface="Calibri"/>
                <a:cs typeface="Calibri"/>
              </a:rPr>
              <a:t>выполнит</a:t>
            </a:r>
            <a:r>
              <a:rPr sz="1050" spc="-30" dirty="0">
                <a:latin typeface="Calibri"/>
                <a:cs typeface="Calibri"/>
              </a:rPr>
              <a:t> </a:t>
            </a:r>
            <a:r>
              <a:rPr sz="1050" dirty="0">
                <a:latin typeface="Calibri"/>
                <a:cs typeface="Calibri"/>
              </a:rPr>
              <a:t>81</a:t>
            </a:r>
            <a:r>
              <a:rPr sz="1050" spc="4" dirty="0">
                <a:latin typeface="Calibri"/>
                <a:cs typeface="Calibri"/>
              </a:rPr>
              <a:t> </a:t>
            </a:r>
            <a:r>
              <a:rPr sz="1050" dirty="0">
                <a:latin typeface="Calibri"/>
                <a:cs typeface="Calibri"/>
              </a:rPr>
              <a:t>часть </a:t>
            </a:r>
            <a:r>
              <a:rPr sz="1050" spc="-8" dirty="0">
                <a:latin typeface="Calibri"/>
                <a:cs typeface="Calibri"/>
              </a:rPr>
              <a:t>работы</a:t>
            </a:r>
            <a:endParaRPr sz="1050" dirty="0">
              <a:latin typeface="Calibri"/>
              <a:cs typeface="Calibri"/>
            </a:endParaRPr>
          </a:p>
          <a:p>
            <a:pPr>
              <a:spcBef>
                <a:spcPts val="375"/>
              </a:spcBef>
              <a:buFont typeface="Calibri"/>
              <a:buAutoNum type="arabicPeriod"/>
            </a:pPr>
            <a:endParaRPr sz="1050" dirty="0">
              <a:latin typeface="Calibri"/>
              <a:cs typeface="Calibri"/>
            </a:endParaRPr>
          </a:p>
          <a:p>
            <a:pPr marL="236220" indent="-130493">
              <a:buAutoNum type="arabicPeriod"/>
              <a:tabLst>
                <a:tab pos="236220" algn="l"/>
              </a:tabLst>
            </a:pPr>
            <a:r>
              <a:rPr sz="1050" dirty="0" err="1">
                <a:latin typeface="Calibri"/>
                <a:cs typeface="Calibri"/>
              </a:rPr>
              <a:t>На</a:t>
            </a:r>
            <a:r>
              <a:rPr lang="ru-RU" sz="1050" dirty="0">
                <a:latin typeface="Calibri"/>
                <a:cs typeface="Calibri"/>
              </a:rPr>
              <a:t>й</a:t>
            </a:r>
            <a:r>
              <a:rPr sz="1050" dirty="0" err="1">
                <a:latin typeface="Calibri"/>
                <a:cs typeface="Calibri"/>
              </a:rPr>
              <a:t>дем</a:t>
            </a:r>
            <a:r>
              <a:rPr sz="1050" spc="-15" dirty="0">
                <a:latin typeface="Calibri"/>
                <a:cs typeface="Calibri"/>
              </a:rPr>
              <a:t> </a:t>
            </a:r>
            <a:r>
              <a:rPr sz="1050" spc="-8" dirty="0">
                <a:latin typeface="Calibri"/>
                <a:cs typeface="Calibri"/>
              </a:rPr>
              <a:t>производительность</a:t>
            </a:r>
            <a:r>
              <a:rPr sz="1050" spc="-41" dirty="0">
                <a:latin typeface="Calibri"/>
                <a:cs typeface="Calibri"/>
              </a:rPr>
              <a:t> </a:t>
            </a:r>
            <a:r>
              <a:rPr sz="1050" spc="-19" dirty="0">
                <a:latin typeface="Calibri"/>
                <a:cs typeface="Calibri"/>
              </a:rPr>
              <a:t>12</a:t>
            </a:r>
            <a:endParaRPr sz="1050" dirty="0">
              <a:latin typeface="Calibri"/>
              <a:cs typeface="Calibri"/>
            </a:endParaRPr>
          </a:p>
          <a:p>
            <a:pPr marL="105728">
              <a:spcBef>
                <a:spcPts val="90"/>
              </a:spcBef>
            </a:pPr>
            <a:r>
              <a:rPr sz="1050" dirty="0">
                <a:latin typeface="Calibri"/>
                <a:cs typeface="Calibri"/>
              </a:rPr>
              <a:t>рабочих:1</a:t>
            </a:r>
            <a:r>
              <a:rPr sz="1050" spc="-15" dirty="0">
                <a:latin typeface="Calibri"/>
                <a:cs typeface="Calibri"/>
              </a:rPr>
              <a:t> </a:t>
            </a:r>
            <a:r>
              <a:rPr sz="1050" dirty="0">
                <a:latin typeface="Calibri"/>
                <a:cs typeface="Calibri"/>
              </a:rPr>
              <a:t>2</a:t>
            </a:r>
            <a:r>
              <a:rPr sz="1050" spc="-26" dirty="0">
                <a:latin typeface="Calibri"/>
                <a:cs typeface="Calibri"/>
              </a:rPr>
              <a:t> </a:t>
            </a:r>
            <a:r>
              <a:rPr sz="1050" dirty="0">
                <a:latin typeface="Calibri"/>
                <a:cs typeface="Calibri"/>
              </a:rPr>
              <a:t>рабочих</a:t>
            </a:r>
            <a:r>
              <a:rPr sz="1050" spc="-19" dirty="0">
                <a:latin typeface="Calibri"/>
                <a:cs typeface="Calibri"/>
              </a:rPr>
              <a:t> </a:t>
            </a:r>
            <a:r>
              <a:rPr sz="1050" dirty="0">
                <a:latin typeface="Calibri"/>
                <a:cs typeface="Calibri"/>
              </a:rPr>
              <a:t>за</a:t>
            </a:r>
            <a:r>
              <a:rPr sz="1050" spc="-26" dirty="0">
                <a:latin typeface="Calibri"/>
                <a:cs typeface="Calibri"/>
              </a:rPr>
              <a:t> </a:t>
            </a:r>
            <a:r>
              <a:rPr sz="1050" dirty="0">
                <a:latin typeface="Calibri"/>
                <a:cs typeface="Calibri"/>
              </a:rPr>
              <a:t>10</a:t>
            </a:r>
            <a:r>
              <a:rPr sz="1050" spc="-30" dirty="0">
                <a:latin typeface="Calibri"/>
                <a:cs typeface="Calibri"/>
              </a:rPr>
              <a:t> </a:t>
            </a:r>
            <a:r>
              <a:rPr sz="1050" dirty="0" err="1">
                <a:latin typeface="Calibri"/>
                <a:cs typeface="Calibri"/>
              </a:rPr>
              <a:t>дне</a:t>
            </a:r>
            <a:r>
              <a:rPr lang="ru-RU" sz="1050" dirty="0">
                <a:latin typeface="Calibri"/>
                <a:cs typeface="Calibri"/>
              </a:rPr>
              <a:t>й</a:t>
            </a:r>
            <a:r>
              <a:rPr sz="1050" spc="-23" dirty="0">
                <a:latin typeface="Calibri"/>
                <a:cs typeface="Calibri"/>
              </a:rPr>
              <a:t> </a:t>
            </a:r>
            <a:r>
              <a:rPr sz="1050" spc="-8" dirty="0">
                <a:latin typeface="Calibri"/>
                <a:cs typeface="Calibri"/>
              </a:rPr>
              <a:t>выполнят</a:t>
            </a:r>
            <a:endParaRPr sz="1050" dirty="0">
              <a:latin typeface="Calibri"/>
              <a:cs typeface="Calibri"/>
            </a:endParaRPr>
          </a:p>
          <a:p>
            <a:pPr marL="105728">
              <a:spcBef>
                <a:spcPts val="90"/>
              </a:spcBef>
            </a:pPr>
            <a:r>
              <a:rPr sz="1050" spc="-8" dirty="0">
                <a:latin typeface="Calibri"/>
                <a:cs typeface="Calibri"/>
              </a:rPr>
              <a:t>12×81=812=1.5</a:t>
            </a:r>
            <a:r>
              <a:rPr sz="1050" spc="23" dirty="0">
                <a:latin typeface="Calibri"/>
                <a:cs typeface="Calibri"/>
              </a:rPr>
              <a:t> </a:t>
            </a:r>
            <a:r>
              <a:rPr sz="1050" spc="-8" dirty="0">
                <a:latin typeface="Calibri"/>
                <a:cs typeface="Calibri"/>
              </a:rPr>
              <a:t>работы</a:t>
            </a:r>
            <a:endParaRPr sz="1050" dirty="0">
              <a:latin typeface="Calibri"/>
              <a:cs typeface="Calibri"/>
            </a:endParaRPr>
          </a:p>
          <a:p>
            <a:pPr marL="105728" marR="332899" indent="130493">
              <a:lnSpc>
                <a:spcPct val="107100"/>
              </a:lnSpc>
              <a:spcBef>
                <a:spcPts val="382"/>
              </a:spcBef>
              <a:buAutoNum type="arabicPeriod" startAt="3"/>
              <a:tabLst>
                <a:tab pos="236220" algn="l"/>
              </a:tabLst>
            </a:pPr>
            <a:r>
              <a:rPr sz="1050" dirty="0" err="1">
                <a:latin typeface="Calibri"/>
                <a:cs typeface="Calibri"/>
              </a:rPr>
              <a:t>На</a:t>
            </a:r>
            <a:r>
              <a:rPr lang="ru-RU" sz="1050" dirty="0">
                <a:latin typeface="Calibri"/>
                <a:cs typeface="Calibri"/>
              </a:rPr>
              <a:t>й</a:t>
            </a:r>
            <a:r>
              <a:rPr sz="1050" dirty="0" err="1">
                <a:latin typeface="Calibri"/>
                <a:cs typeface="Calibri"/>
              </a:rPr>
              <a:t>дем</a:t>
            </a:r>
            <a:r>
              <a:rPr sz="1050" spc="-30" dirty="0">
                <a:latin typeface="Calibri"/>
                <a:cs typeface="Calibri"/>
              </a:rPr>
              <a:t> </a:t>
            </a:r>
            <a:r>
              <a:rPr sz="1050" spc="-8" dirty="0">
                <a:latin typeface="Calibri"/>
                <a:cs typeface="Calibri"/>
              </a:rPr>
              <a:t>необходимое</a:t>
            </a:r>
            <a:r>
              <a:rPr sz="1050" spc="-41" dirty="0">
                <a:latin typeface="Calibri"/>
                <a:cs typeface="Calibri"/>
              </a:rPr>
              <a:t> </a:t>
            </a:r>
            <a:r>
              <a:rPr sz="1050" spc="-8" dirty="0" err="1">
                <a:latin typeface="Calibri"/>
                <a:cs typeface="Calibri"/>
              </a:rPr>
              <a:t>количество</a:t>
            </a:r>
            <a:r>
              <a:rPr sz="1050" spc="-8" dirty="0">
                <a:latin typeface="Calibri"/>
                <a:cs typeface="Calibri"/>
              </a:rPr>
              <a:t> </a:t>
            </a:r>
            <a:r>
              <a:rPr sz="1050" dirty="0" err="1">
                <a:latin typeface="Calibri"/>
                <a:cs typeface="Calibri"/>
              </a:rPr>
              <a:t>дне</a:t>
            </a:r>
            <a:r>
              <a:rPr lang="ru-RU" sz="1050" dirty="0">
                <a:latin typeface="Calibri"/>
                <a:cs typeface="Calibri"/>
              </a:rPr>
              <a:t>й</a:t>
            </a:r>
            <a:r>
              <a:rPr sz="1050" dirty="0">
                <a:latin typeface="Calibri"/>
                <a:cs typeface="Calibri"/>
              </a:rPr>
              <a:t>:</a:t>
            </a:r>
            <a:r>
              <a:rPr sz="1050" spc="-19" dirty="0">
                <a:latin typeface="Calibri"/>
                <a:cs typeface="Calibri"/>
              </a:rPr>
              <a:t> </a:t>
            </a:r>
            <a:r>
              <a:rPr sz="1050" dirty="0">
                <a:latin typeface="Calibri"/>
                <a:cs typeface="Calibri"/>
              </a:rPr>
              <a:t>Если</a:t>
            </a:r>
            <a:r>
              <a:rPr sz="1050" spc="-23" dirty="0">
                <a:latin typeface="Calibri"/>
                <a:cs typeface="Calibri"/>
              </a:rPr>
              <a:t> </a:t>
            </a:r>
            <a:r>
              <a:rPr sz="1050" dirty="0">
                <a:latin typeface="Calibri"/>
                <a:cs typeface="Calibri"/>
              </a:rPr>
              <a:t>12</a:t>
            </a:r>
            <a:r>
              <a:rPr sz="1050" spc="-23" dirty="0">
                <a:latin typeface="Calibri"/>
                <a:cs typeface="Calibri"/>
              </a:rPr>
              <a:t> </a:t>
            </a:r>
            <a:r>
              <a:rPr sz="1050" dirty="0">
                <a:latin typeface="Calibri"/>
                <a:cs typeface="Calibri"/>
              </a:rPr>
              <a:t>рабочих</a:t>
            </a:r>
            <a:r>
              <a:rPr sz="1050" spc="-15" dirty="0">
                <a:latin typeface="Calibri"/>
                <a:cs typeface="Calibri"/>
              </a:rPr>
              <a:t> </a:t>
            </a:r>
            <a:r>
              <a:rPr sz="1050" spc="-8" dirty="0">
                <a:latin typeface="Calibri"/>
                <a:cs typeface="Calibri"/>
              </a:rPr>
              <a:t>выполняют</a:t>
            </a:r>
            <a:r>
              <a:rPr sz="1050" spc="-38" dirty="0">
                <a:latin typeface="Calibri"/>
                <a:cs typeface="Calibri"/>
              </a:rPr>
              <a:t> </a:t>
            </a:r>
            <a:r>
              <a:rPr sz="1050" spc="-19" dirty="0">
                <a:latin typeface="Calibri"/>
                <a:cs typeface="Calibri"/>
              </a:rPr>
              <a:t>1.5</a:t>
            </a:r>
            <a:endParaRPr sz="1050" dirty="0">
              <a:latin typeface="Calibri"/>
              <a:cs typeface="Calibri"/>
            </a:endParaRPr>
          </a:p>
          <a:p>
            <a:pPr marL="105728" marR="110014">
              <a:lnSpc>
                <a:spcPts val="1350"/>
              </a:lnSpc>
              <a:spcBef>
                <a:spcPts val="60"/>
              </a:spcBef>
            </a:pPr>
            <a:r>
              <a:rPr sz="1050" dirty="0">
                <a:latin typeface="Calibri"/>
                <a:cs typeface="Calibri"/>
              </a:rPr>
              <a:t>работы</a:t>
            </a:r>
            <a:r>
              <a:rPr sz="1050" spc="-11" dirty="0">
                <a:latin typeface="Calibri"/>
                <a:cs typeface="Calibri"/>
              </a:rPr>
              <a:t> </a:t>
            </a:r>
            <a:r>
              <a:rPr sz="1050" dirty="0">
                <a:latin typeface="Calibri"/>
                <a:cs typeface="Calibri"/>
              </a:rPr>
              <a:t>за</a:t>
            </a:r>
            <a:r>
              <a:rPr sz="1050" spc="-15" dirty="0">
                <a:latin typeface="Calibri"/>
                <a:cs typeface="Calibri"/>
              </a:rPr>
              <a:t> </a:t>
            </a:r>
            <a:r>
              <a:rPr sz="1050" dirty="0">
                <a:latin typeface="Calibri"/>
                <a:cs typeface="Calibri"/>
              </a:rPr>
              <a:t>10</a:t>
            </a:r>
            <a:r>
              <a:rPr sz="1050" spc="-15" dirty="0">
                <a:latin typeface="Calibri"/>
                <a:cs typeface="Calibri"/>
              </a:rPr>
              <a:t> </a:t>
            </a:r>
            <a:r>
              <a:rPr sz="1050" dirty="0" err="1">
                <a:latin typeface="Calibri"/>
                <a:cs typeface="Calibri"/>
              </a:rPr>
              <a:t>дне</a:t>
            </a:r>
            <a:r>
              <a:rPr lang="ru-RU" sz="1050" dirty="0">
                <a:latin typeface="Calibri"/>
                <a:cs typeface="Calibri"/>
              </a:rPr>
              <a:t>й</a:t>
            </a:r>
            <a:r>
              <a:rPr sz="1050" dirty="0">
                <a:latin typeface="Calibri"/>
                <a:cs typeface="Calibri"/>
              </a:rPr>
              <a:t>,</a:t>
            </a:r>
            <a:r>
              <a:rPr sz="1050" spc="-11" dirty="0">
                <a:latin typeface="Calibri"/>
                <a:cs typeface="Calibri"/>
              </a:rPr>
              <a:t> </a:t>
            </a:r>
            <a:r>
              <a:rPr sz="1050" dirty="0">
                <a:latin typeface="Calibri"/>
                <a:cs typeface="Calibri"/>
              </a:rPr>
              <a:t>то</a:t>
            </a:r>
            <a:r>
              <a:rPr sz="1050" spc="-23" dirty="0">
                <a:latin typeface="Calibri"/>
                <a:cs typeface="Calibri"/>
              </a:rPr>
              <a:t> </a:t>
            </a:r>
            <a:r>
              <a:rPr sz="1050" dirty="0">
                <a:latin typeface="Calibri"/>
                <a:cs typeface="Calibri"/>
              </a:rPr>
              <a:t>для</a:t>
            </a:r>
            <a:r>
              <a:rPr sz="1050" spc="-19" dirty="0">
                <a:latin typeface="Calibri"/>
                <a:cs typeface="Calibri"/>
              </a:rPr>
              <a:t> </a:t>
            </a:r>
            <a:r>
              <a:rPr sz="1050" spc="-8" dirty="0">
                <a:latin typeface="Calibri"/>
                <a:cs typeface="Calibri"/>
              </a:rPr>
              <a:t>выполнения</a:t>
            </a:r>
            <a:r>
              <a:rPr sz="1050" spc="-30" dirty="0">
                <a:latin typeface="Calibri"/>
                <a:cs typeface="Calibri"/>
              </a:rPr>
              <a:t> </a:t>
            </a:r>
            <a:r>
              <a:rPr sz="1050" spc="-38" dirty="0">
                <a:latin typeface="Calibri"/>
                <a:cs typeface="Calibri"/>
              </a:rPr>
              <a:t>1 </a:t>
            </a:r>
            <a:r>
              <a:rPr sz="1050" dirty="0">
                <a:latin typeface="Calibri"/>
                <a:cs typeface="Calibri"/>
              </a:rPr>
              <a:t>работы </a:t>
            </a:r>
            <a:r>
              <a:rPr sz="1050" spc="-8" dirty="0">
                <a:latin typeface="Calibri"/>
                <a:cs typeface="Calibri"/>
              </a:rPr>
              <a:t>потребуется:1.510=320≈6.67</a:t>
            </a:r>
            <a:r>
              <a:rPr sz="1050" spc="26" dirty="0">
                <a:latin typeface="Calibri"/>
                <a:cs typeface="Calibri"/>
              </a:rPr>
              <a:t> </a:t>
            </a:r>
            <a:r>
              <a:rPr sz="1050" spc="-15" dirty="0" err="1">
                <a:latin typeface="Calibri"/>
                <a:cs typeface="Calibri"/>
              </a:rPr>
              <a:t>дне</a:t>
            </a:r>
            <a:r>
              <a:rPr lang="ru-RU" sz="1050" spc="-15" dirty="0">
                <a:latin typeface="Calibri"/>
                <a:cs typeface="Calibri"/>
              </a:rPr>
              <a:t>й</a:t>
            </a:r>
            <a:endParaRPr sz="1050" dirty="0">
              <a:latin typeface="Calibri"/>
              <a:cs typeface="Calibri"/>
            </a:endParaRPr>
          </a:p>
        </p:txBody>
      </p:sp>
      <p:grpSp>
        <p:nvGrpSpPr>
          <p:cNvPr id="7" name="object 7"/>
          <p:cNvGrpSpPr/>
          <p:nvPr/>
        </p:nvGrpSpPr>
        <p:grpSpPr>
          <a:xfrm>
            <a:off x="3150394" y="2325528"/>
            <a:ext cx="2616041" cy="2771299"/>
            <a:chOff x="4200525" y="1957704"/>
            <a:chExt cx="3488054" cy="3695065"/>
          </a:xfrm>
        </p:grpSpPr>
        <p:sp>
          <p:nvSpPr>
            <p:cNvPr id="8" name="object 8"/>
            <p:cNvSpPr/>
            <p:nvPr/>
          </p:nvSpPr>
          <p:spPr>
            <a:xfrm>
              <a:off x="4208145" y="1965324"/>
              <a:ext cx="3472815" cy="3679825"/>
            </a:xfrm>
            <a:custGeom>
              <a:avLst/>
              <a:gdLst/>
              <a:ahLst/>
              <a:cxnLst/>
              <a:rect l="l" t="t" r="r" b="b"/>
              <a:pathLst>
                <a:path w="3472815" h="3679825">
                  <a:moveTo>
                    <a:pt x="0" y="63626"/>
                  </a:moveTo>
                  <a:lnTo>
                    <a:pt x="4994" y="38844"/>
                  </a:lnTo>
                  <a:lnTo>
                    <a:pt x="18621" y="18621"/>
                  </a:lnTo>
                  <a:lnTo>
                    <a:pt x="38844" y="4994"/>
                  </a:lnTo>
                  <a:lnTo>
                    <a:pt x="63626" y="0"/>
                  </a:lnTo>
                  <a:lnTo>
                    <a:pt x="3408679" y="0"/>
                  </a:lnTo>
                  <a:lnTo>
                    <a:pt x="3433462" y="4994"/>
                  </a:lnTo>
                  <a:lnTo>
                    <a:pt x="3453685" y="18621"/>
                  </a:lnTo>
                  <a:lnTo>
                    <a:pt x="3467312" y="38844"/>
                  </a:lnTo>
                  <a:lnTo>
                    <a:pt x="3472306" y="63626"/>
                  </a:lnTo>
                  <a:lnTo>
                    <a:pt x="3472306" y="3615690"/>
                  </a:lnTo>
                  <a:lnTo>
                    <a:pt x="3467312" y="3640427"/>
                  </a:lnTo>
                  <a:lnTo>
                    <a:pt x="3453685" y="3660636"/>
                  </a:lnTo>
                  <a:lnTo>
                    <a:pt x="3433462" y="3674266"/>
                  </a:lnTo>
                  <a:lnTo>
                    <a:pt x="3408679" y="3679266"/>
                  </a:lnTo>
                  <a:lnTo>
                    <a:pt x="63626" y="3679266"/>
                  </a:lnTo>
                  <a:lnTo>
                    <a:pt x="38844" y="3674266"/>
                  </a:lnTo>
                  <a:lnTo>
                    <a:pt x="18621" y="3660636"/>
                  </a:lnTo>
                  <a:lnTo>
                    <a:pt x="4994" y="3640427"/>
                  </a:lnTo>
                  <a:lnTo>
                    <a:pt x="0" y="3615690"/>
                  </a:lnTo>
                  <a:lnTo>
                    <a:pt x="0" y="63626"/>
                  </a:lnTo>
                  <a:close/>
                </a:path>
              </a:pathLst>
            </a:custGeom>
            <a:ln w="15240">
              <a:solidFill>
                <a:srgbClr val="FF4F11"/>
              </a:solidFill>
            </a:ln>
          </p:spPr>
          <p:txBody>
            <a:bodyPr wrap="square" lIns="0" tIns="0" rIns="0" bIns="0" rtlCol="0"/>
            <a:lstStyle/>
            <a:p>
              <a:endParaRPr sz="1350"/>
            </a:p>
          </p:txBody>
        </p:sp>
        <p:pic>
          <p:nvPicPr>
            <p:cNvPr id="9" name="object 9"/>
            <p:cNvPicPr/>
            <p:nvPr/>
          </p:nvPicPr>
          <p:blipFill>
            <a:blip r:embed="rId3" cstate="print"/>
            <a:stretch>
              <a:fillRect/>
            </a:stretch>
          </p:blipFill>
          <p:spPr>
            <a:xfrm>
              <a:off x="4360418" y="2039696"/>
              <a:ext cx="1351152" cy="295960"/>
            </a:xfrm>
            <a:prstGeom prst="rect">
              <a:avLst/>
            </a:prstGeom>
          </p:spPr>
        </p:pic>
      </p:grpSp>
      <p:sp>
        <p:nvSpPr>
          <p:cNvPr id="10" name="object 10"/>
          <p:cNvSpPr txBox="1"/>
          <p:nvPr/>
        </p:nvSpPr>
        <p:spPr>
          <a:xfrm>
            <a:off x="3163697" y="2619146"/>
            <a:ext cx="2589371" cy="1142781"/>
          </a:xfrm>
          <a:prstGeom prst="rect">
            <a:avLst/>
          </a:prstGeom>
        </p:spPr>
        <p:txBody>
          <a:bodyPr vert="horz" wrap="square" lIns="0" tIns="9049" rIns="0" bIns="0" rtlCol="0">
            <a:spAutoFit/>
          </a:bodyPr>
          <a:lstStyle/>
          <a:p>
            <a:pPr marL="255270" indent="-149066" algn="just">
              <a:lnSpc>
                <a:spcPts val="1395"/>
              </a:lnSpc>
              <a:spcBef>
                <a:spcPts val="71"/>
              </a:spcBef>
              <a:buAutoNum type="arabicPeriod"/>
              <a:tabLst>
                <a:tab pos="255270" algn="l"/>
              </a:tabLst>
            </a:pPr>
            <a:r>
              <a:rPr sz="1200" dirty="0" err="1">
                <a:latin typeface="Calibri"/>
                <a:cs typeface="Calibri"/>
              </a:rPr>
              <a:t>На</a:t>
            </a:r>
            <a:r>
              <a:rPr lang="ru-RU" sz="1200" dirty="0">
                <a:latin typeface="Calibri"/>
                <a:cs typeface="Calibri"/>
              </a:rPr>
              <a:t>й</a:t>
            </a:r>
            <a:r>
              <a:rPr sz="1200" dirty="0" err="1">
                <a:latin typeface="Calibri"/>
                <a:cs typeface="Calibri"/>
              </a:rPr>
              <a:t>дем</a:t>
            </a:r>
            <a:r>
              <a:rPr sz="1200" spc="-41" dirty="0">
                <a:latin typeface="Calibri"/>
                <a:cs typeface="Calibri"/>
              </a:rPr>
              <a:t> </a:t>
            </a:r>
            <a:r>
              <a:rPr sz="1200" dirty="0" err="1">
                <a:latin typeface="Calibri"/>
                <a:cs typeface="Calibri"/>
              </a:rPr>
              <a:t>общи</a:t>
            </a:r>
            <a:r>
              <a:rPr lang="ru-RU" sz="1200" dirty="0">
                <a:latin typeface="Calibri"/>
                <a:cs typeface="Calibri"/>
              </a:rPr>
              <a:t>й</a:t>
            </a:r>
            <a:r>
              <a:rPr sz="1200" spc="-41" dirty="0">
                <a:latin typeface="Calibri"/>
                <a:cs typeface="Calibri"/>
              </a:rPr>
              <a:t> </a:t>
            </a:r>
            <a:r>
              <a:rPr sz="1200" dirty="0">
                <a:latin typeface="Calibri"/>
                <a:cs typeface="Calibri"/>
              </a:rPr>
              <a:t>объем</a:t>
            </a:r>
            <a:r>
              <a:rPr sz="1200" spc="-15" dirty="0">
                <a:latin typeface="Calibri"/>
                <a:cs typeface="Calibri"/>
              </a:rPr>
              <a:t> </a:t>
            </a:r>
            <a:r>
              <a:rPr sz="1200" dirty="0">
                <a:latin typeface="Calibri"/>
                <a:cs typeface="Calibri"/>
              </a:rPr>
              <a:t>работы:</a:t>
            </a:r>
            <a:r>
              <a:rPr sz="1200" spc="-45" dirty="0">
                <a:latin typeface="Calibri"/>
                <a:cs typeface="Calibri"/>
              </a:rPr>
              <a:t> </a:t>
            </a:r>
            <a:r>
              <a:rPr sz="1200" spc="-38" dirty="0">
                <a:latin typeface="Calibri"/>
                <a:cs typeface="Calibri"/>
              </a:rPr>
              <a:t>8</a:t>
            </a:r>
            <a:endParaRPr sz="1200" dirty="0">
              <a:latin typeface="Calibri"/>
              <a:cs typeface="Calibri"/>
            </a:endParaRPr>
          </a:p>
          <a:p>
            <a:pPr marL="106204">
              <a:lnSpc>
                <a:spcPts val="1395"/>
              </a:lnSpc>
            </a:pPr>
            <a:r>
              <a:rPr sz="1200" dirty="0">
                <a:latin typeface="Calibri"/>
                <a:cs typeface="Calibri"/>
              </a:rPr>
              <a:t>рабочих×10</a:t>
            </a:r>
            <a:r>
              <a:rPr sz="1200" spc="-23" dirty="0">
                <a:latin typeface="Calibri"/>
                <a:cs typeface="Calibri"/>
              </a:rPr>
              <a:t> </a:t>
            </a:r>
            <a:r>
              <a:rPr sz="1200" dirty="0" err="1">
                <a:latin typeface="Calibri"/>
                <a:cs typeface="Calibri"/>
              </a:rPr>
              <a:t>дне</a:t>
            </a:r>
            <a:r>
              <a:rPr lang="ru-RU" sz="1200" dirty="0">
                <a:latin typeface="Calibri"/>
                <a:cs typeface="Calibri"/>
              </a:rPr>
              <a:t>й</a:t>
            </a:r>
            <a:r>
              <a:rPr sz="1200" dirty="0">
                <a:latin typeface="Calibri"/>
                <a:cs typeface="Calibri"/>
              </a:rPr>
              <a:t>=80</a:t>
            </a:r>
            <a:r>
              <a:rPr sz="1200" spc="-15" dirty="0">
                <a:latin typeface="Calibri"/>
                <a:cs typeface="Calibri"/>
              </a:rPr>
              <a:t> </a:t>
            </a:r>
            <a:r>
              <a:rPr sz="1200" spc="-15" dirty="0" err="1">
                <a:latin typeface="Calibri"/>
                <a:cs typeface="Calibri"/>
              </a:rPr>
              <a:t>человеко-дне</a:t>
            </a:r>
            <a:r>
              <a:rPr lang="ru-RU" sz="1200" spc="-15" dirty="0">
                <a:latin typeface="Calibri"/>
                <a:cs typeface="Calibri"/>
              </a:rPr>
              <a:t>й</a:t>
            </a:r>
            <a:endParaRPr sz="1200" dirty="0">
              <a:latin typeface="Calibri"/>
              <a:cs typeface="Calibri"/>
            </a:endParaRPr>
          </a:p>
          <a:p>
            <a:pPr>
              <a:spcBef>
                <a:spcPts val="390"/>
              </a:spcBef>
            </a:pPr>
            <a:endParaRPr sz="1200" dirty="0">
              <a:latin typeface="Calibri"/>
              <a:cs typeface="Calibri"/>
            </a:endParaRPr>
          </a:p>
          <a:p>
            <a:pPr marL="106204" marR="132874" indent="149066" algn="just">
              <a:lnSpc>
                <a:spcPts val="1350"/>
              </a:lnSpc>
              <a:spcBef>
                <a:spcPts val="4"/>
              </a:spcBef>
              <a:buAutoNum type="arabicPeriod" startAt="2"/>
              <a:tabLst>
                <a:tab pos="255270" algn="l"/>
              </a:tabLst>
            </a:pPr>
            <a:r>
              <a:rPr sz="1200" dirty="0" err="1">
                <a:latin typeface="Calibri"/>
                <a:cs typeface="Calibri"/>
              </a:rPr>
              <a:t>На</a:t>
            </a:r>
            <a:r>
              <a:rPr lang="ru-RU" sz="1200" dirty="0">
                <a:latin typeface="Calibri"/>
                <a:cs typeface="Calibri"/>
              </a:rPr>
              <a:t>й</a:t>
            </a:r>
            <a:r>
              <a:rPr sz="1200" dirty="0" err="1">
                <a:latin typeface="Calibri"/>
                <a:cs typeface="Calibri"/>
              </a:rPr>
              <a:t>дем</a:t>
            </a:r>
            <a:r>
              <a:rPr sz="1200" spc="-56" dirty="0">
                <a:latin typeface="Calibri"/>
                <a:cs typeface="Calibri"/>
              </a:rPr>
              <a:t> </a:t>
            </a:r>
            <a:r>
              <a:rPr sz="1200" spc="-8" dirty="0">
                <a:latin typeface="Calibri"/>
                <a:cs typeface="Calibri"/>
              </a:rPr>
              <a:t>необходимое</a:t>
            </a:r>
            <a:r>
              <a:rPr sz="1200" spc="-30" dirty="0">
                <a:latin typeface="Calibri"/>
                <a:cs typeface="Calibri"/>
              </a:rPr>
              <a:t> </a:t>
            </a:r>
            <a:r>
              <a:rPr sz="1200" spc="-8" dirty="0" err="1">
                <a:latin typeface="Calibri"/>
                <a:cs typeface="Calibri"/>
              </a:rPr>
              <a:t>количество</a:t>
            </a:r>
            <a:r>
              <a:rPr sz="1200" spc="-8" dirty="0">
                <a:latin typeface="Calibri"/>
                <a:cs typeface="Calibri"/>
              </a:rPr>
              <a:t> </a:t>
            </a:r>
            <a:r>
              <a:rPr sz="1200" dirty="0" err="1">
                <a:latin typeface="Calibri"/>
                <a:cs typeface="Calibri"/>
              </a:rPr>
              <a:t>дне</a:t>
            </a:r>
            <a:r>
              <a:rPr lang="ru-RU" sz="1200" dirty="0">
                <a:latin typeface="Calibri"/>
                <a:cs typeface="Calibri"/>
              </a:rPr>
              <a:t>й</a:t>
            </a:r>
            <a:r>
              <a:rPr sz="1200" spc="-19" dirty="0">
                <a:latin typeface="Calibri"/>
                <a:cs typeface="Calibri"/>
              </a:rPr>
              <a:t> </a:t>
            </a:r>
            <a:r>
              <a:rPr sz="1200" dirty="0">
                <a:latin typeface="Calibri"/>
                <a:cs typeface="Calibri"/>
              </a:rPr>
              <a:t>для</a:t>
            </a:r>
            <a:r>
              <a:rPr sz="1200" spc="-26" dirty="0">
                <a:latin typeface="Calibri"/>
                <a:cs typeface="Calibri"/>
              </a:rPr>
              <a:t> </a:t>
            </a:r>
            <a:r>
              <a:rPr sz="1200" dirty="0">
                <a:latin typeface="Calibri"/>
                <a:cs typeface="Calibri"/>
              </a:rPr>
              <a:t>12</a:t>
            </a:r>
            <a:r>
              <a:rPr sz="1200" spc="-11" dirty="0">
                <a:latin typeface="Calibri"/>
                <a:cs typeface="Calibri"/>
              </a:rPr>
              <a:t> </a:t>
            </a:r>
            <a:r>
              <a:rPr sz="1200" dirty="0">
                <a:latin typeface="Calibri"/>
                <a:cs typeface="Calibri"/>
              </a:rPr>
              <a:t>рабочих:</a:t>
            </a:r>
            <a:r>
              <a:rPr sz="1200" spc="-30" dirty="0">
                <a:latin typeface="Calibri"/>
                <a:cs typeface="Calibri"/>
              </a:rPr>
              <a:t> </a:t>
            </a:r>
            <a:r>
              <a:rPr sz="1200" dirty="0">
                <a:latin typeface="Calibri"/>
                <a:cs typeface="Calibri"/>
              </a:rPr>
              <a:t>12</a:t>
            </a:r>
            <a:r>
              <a:rPr sz="1200" spc="-11" dirty="0">
                <a:latin typeface="Calibri"/>
                <a:cs typeface="Calibri"/>
              </a:rPr>
              <a:t> </a:t>
            </a:r>
            <a:r>
              <a:rPr sz="1200" spc="-8" dirty="0">
                <a:latin typeface="Calibri"/>
                <a:cs typeface="Calibri"/>
              </a:rPr>
              <a:t>рабочих80 </a:t>
            </a:r>
            <a:r>
              <a:rPr sz="1200" spc="-15" dirty="0" err="1">
                <a:latin typeface="Calibri"/>
                <a:cs typeface="Calibri"/>
              </a:rPr>
              <a:t>человеко-</a:t>
            </a:r>
            <a:r>
              <a:rPr sz="1200" dirty="0" err="1">
                <a:latin typeface="Calibri"/>
                <a:cs typeface="Calibri"/>
              </a:rPr>
              <a:t>дне</a:t>
            </a:r>
            <a:r>
              <a:rPr lang="ru-RU" sz="1200" dirty="0">
                <a:latin typeface="Calibri"/>
                <a:cs typeface="Calibri"/>
              </a:rPr>
              <a:t>й</a:t>
            </a:r>
            <a:r>
              <a:rPr sz="1200" dirty="0">
                <a:latin typeface="Calibri"/>
                <a:cs typeface="Calibri"/>
              </a:rPr>
              <a:t>=320≈6.67</a:t>
            </a:r>
            <a:r>
              <a:rPr sz="1200" spc="15" dirty="0">
                <a:latin typeface="Calibri"/>
                <a:cs typeface="Calibri"/>
              </a:rPr>
              <a:t> </a:t>
            </a:r>
            <a:r>
              <a:rPr sz="1200" spc="-15" dirty="0" err="1">
                <a:latin typeface="Calibri"/>
                <a:cs typeface="Calibri"/>
              </a:rPr>
              <a:t>дне</a:t>
            </a:r>
            <a:r>
              <a:rPr lang="ru-RU" sz="1200" spc="-15" dirty="0">
                <a:latin typeface="Calibri"/>
                <a:cs typeface="Calibri"/>
              </a:rPr>
              <a:t>й</a:t>
            </a:r>
            <a:endParaRPr sz="1200" dirty="0">
              <a:latin typeface="Calibri"/>
              <a:cs typeface="Calibri"/>
            </a:endParaRPr>
          </a:p>
        </p:txBody>
      </p:sp>
      <p:grpSp>
        <p:nvGrpSpPr>
          <p:cNvPr id="11" name="object 11"/>
          <p:cNvGrpSpPr/>
          <p:nvPr/>
        </p:nvGrpSpPr>
        <p:grpSpPr>
          <a:xfrm>
            <a:off x="5858827" y="2325528"/>
            <a:ext cx="2616041" cy="2771299"/>
            <a:chOff x="7811769" y="1957704"/>
            <a:chExt cx="3488054" cy="3695065"/>
          </a:xfrm>
        </p:grpSpPr>
        <p:sp>
          <p:nvSpPr>
            <p:cNvPr id="12" name="object 12"/>
            <p:cNvSpPr/>
            <p:nvPr/>
          </p:nvSpPr>
          <p:spPr>
            <a:xfrm>
              <a:off x="7819389" y="1965324"/>
              <a:ext cx="3472815" cy="3679825"/>
            </a:xfrm>
            <a:custGeom>
              <a:avLst/>
              <a:gdLst/>
              <a:ahLst/>
              <a:cxnLst/>
              <a:rect l="l" t="t" r="r" b="b"/>
              <a:pathLst>
                <a:path w="3472815" h="3679825">
                  <a:moveTo>
                    <a:pt x="0" y="63626"/>
                  </a:moveTo>
                  <a:lnTo>
                    <a:pt x="5012" y="38844"/>
                  </a:lnTo>
                  <a:lnTo>
                    <a:pt x="18669" y="18621"/>
                  </a:lnTo>
                  <a:lnTo>
                    <a:pt x="38897" y="4994"/>
                  </a:lnTo>
                  <a:lnTo>
                    <a:pt x="63626" y="0"/>
                  </a:lnTo>
                  <a:lnTo>
                    <a:pt x="3408679" y="0"/>
                  </a:lnTo>
                  <a:lnTo>
                    <a:pt x="3433462" y="4994"/>
                  </a:lnTo>
                  <a:lnTo>
                    <a:pt x="3453685" y="18621"/>
                  </a:lnTo>
                  <a:lnTo>
                    <a:pt x="3467312" y="38844"/>
                  </a:lnTo>
                  <a:lnTo>
                    <a:pt x="3472306" y="63626"/>
                  </a:lnTo>
                  <a:lnTo>
                    <a:pt x="3472306" y="3615690"/>
                  </a:lnTo>
                  <a:lnTo>
                    <a:pt x="3467312" y="3640427"/>
                  </a:lnTo>
                  <a:lnTo>
                    <a:pt x="3453685" y="3660636"/>
                  </a:lnTo>
                  <a:lnTo>
                    <a:pt x="3433462" y="3674266"/>
                  </a:lnTo>
                  <a:lnTo>
                    <a:pt x="3408679" y="3679266"/>
                  </a:lnTo>
                  <a:lnTo>
                    <a:pt x="63626" y="3679266"/>
                  </a:lnTo>
                  <a:lnTo>
                    <a:pt x="38897" y="3674266"/>
                  </a:lnTo>
                  <a:lnTo>
                    <a:pt x="18668" y="3660636"/>
                  </a:lnTo>
                  <a:lnTo>
                    <a:pt x="5012" y="3640427"/>
                  </a:lnTo>
                  <a:lnTo>
                    <a:pt x="0" y="3615690"/>
                  </a:lnTo>
                  <a:lnTo>
                    <a:pt x="0" y="63626"/>
                  </a:lnTo>
                  <a:close/>
                </a:path>
              </a:pathLst>
            </a:custGeom>
            <a:ln w="15240">
              <a:solidFill>
                <a:srgbClr val="7700FF"/>
              </a:solidFill>
            </a:ln>
          </p:spPr>
          <p:txBody>
            <a:bodyPr wrap="square" lIns="0" tIns="0" rIns="0" bIns="0" rtlCol="0"/>
            <a:lstStyle/>
            <a:p>
              <a:endParaRPr sz="1350"/>
            </a:p>
          </p:txBody>
        </p:sp>
        <p:pic>
          <p:nvPicPr>
            <p:cNvPr id="13" name="object 13"/>
            <p:cNvPicPr/>
            <p:nvPr/>
          </p:nvPicPr>
          <p:blipFill>
            <a:blip r:embed="rId4" cstate="print"/>
            <a:stretch>
              <a:fillRect/>
            </a:stretch>
          </p:blipFill>
          <p:spPr>
            <a:xfrm>
              <a:off x="7972043" y="2039696"/>
              <a:ext cx="1354836" cy="295960"/>
            </a:xfrm>
            <a:prstGeom prst="rect">
              <a:avLst/>
            </a:prstGeom>
          </p:spPr>
        </p:pic>
      </p:grpSp>
      <p:sp>
        <p:nvSpPr>
          <p:cNvPr id="14" name="object 14"/>
          <p:cNvSpPr txBox="1"/>
          <p:nvPr/>
        </p:nvSpPr>
        <p:spPr>
          <a:xfrm>
            <a:off x="5872137" y="2619146"/>
            <a:ext cx="2589371" cy="1117133"/>
          </a:xfrm>
          <a:prstGeom prst="rect">
            <a:avLst/>
          </a:prstGeom>
        </p:spPr>
        <p:txBody>
          <a:bodyPr vert="horz" wrap="square" lIns="0" tIns="9049" rIns="0" bIns="0" rtlCol="0">
            <a:spAutoFit/>
          </a:bodyPr>
          <a:lstStyle/>
          <a:p>
            <a:pPr marL="255746" indent="-149066">
              <a:lnSpc>
                <a:spcPts val="1395"/>
              </a:lnSpc>
              <a:spcBef>
                <a:spcPts val="71"/>
              </a:spcBef>
              <a:buAutoNum type="arabicPeriod"/>
              <a:tabLst>
                <a:tab pos="255746" algn="l"/>
              </a:tabLst>
            </a:pPr>
            <a:r>
              <a:rPr sz="1200" dirty="0">
                <a:latin typeface="Calibri"/>
                <a:cs typeface="Calibri"/>
              </a:rPr>
              <a:t>Составим</a:t>
            </a:r>
            <a:r>
              <a:rPr sz="1200" spc="-38" dirty="0">
                <a:latin typeface="Calibri"/>
                <a:cs typeface="Calibri"/>
              </a:rPr>
              <a:t> </a:t>
            </a:r>
            <a:r>
              <a:rPr sz="1200" dirty="0">
                <a:latin typeface="Calibri"/>
                <a:cs typeface="Calibri"/>
              </a:rPr>
              <a:t>пропорцию:</a:t>
            </a:r>
            <a:r>
              <a:rPr sz="1200" spc="-34" dirty="0">
                <a:latin typeface="Calibri"/>
                <a:cs typeface="Calibri"/>
              </a:rPr>
              <a:t> </a:t>
            </a:r>
            <a:r>
              <a:rPr sz="1200" spc="-38" dirty="0">
                <a:latin typeface="Calibri"/>
                <a:cs typeface="Calibri"/>
              </a:rPr>
              <a:t>8</a:t>
            </a:r>
            <a:endParaRPr sz="1200" dirty="0">
              <a:latin typeface="Calibri"/>
              <a:cs typeface="Calibri"/>
            </a:endParaRPr>
          </a:p>
          <a:p>
            <a:pPr marL="106680">
              <a:lnSpc>
                <a:spcPts val="1395"/>
              </a:lnSpc>
            </a:pPr>
            <a:r>
              <a:rPr sz="1200" dirty="0">
                <a:latin typeface="Calibri"/>
                <a:cs typeface="Calibri"/>
              </a:rPr>
              <a:t>рабочих−10</a:t>
            </a:r>
            <a:r>
              <a:rPr sz="1200" spc="-41" dirty="0">
                <a:latin typeface="Calibri"/>
                <a:cs typeface="Calibri"/>
              </a:rPr>
              <a:t> </a:t>
            </a:r>
            <a:r>
              <a:rPr sz="1200" dirty="0" err="1">
                <a:latin typeface="Calibri"/>
                <a:cs typeface="Calibri"/>
              </a:rPr>
              <a:t>дне</a:t>
            </a:r>
            <a:r>
              <a:rPr lang="ru-RU" sz="1200" dirty="0">
                <a:latin typeface="Calibri"/>
                <a:cs typeface="Calibri"/>
              </a:rPr>
              <a:t>й</a:t>
            </a:r>
            <a:r>
              <a:rPr sz="1200" dirty="0">
                <a:latin typeface="Calibri"/>
                <a:cs typeface="Calibri"/>
              </a:rPr>
              <a:t>12</a:t>
            </a:r>
            <a:r>
              <a:rPr sz="1200" spc="-41" dirty="0">
                <a:latin typeface="Calibri"/>
                <a:cs typeface="Calibri"/>
              </a:rPr>
              <a:t> </a:t>
            </a:r>
            <a:r>
              <a:rPr sz="1200" dirty="0">
                <a:latin typeface="Calibri"/>
                <a:cs typeface="Calibri"/>
              </a:rPr>
              <a:t>рабочих−x</a:t>
            </a:r>
            <a:r>
              <a:rPr sz="1200" spc="-49" dirty="0">
                <a:latin typeface="Calibri"/>
                <a:cs typeface="Calibri"/>
              </a:rPr>
              <a:t> </a:t>
            </a:r>
            <a:r>
              <a:rPr sz="1200" spc="-15" dirty="0" err="1">
                <a:latin typeface="Calibri"/>
                <a:cs typeface="Calibri"/>
              </a:rPr>
              <a:t>дне</a:t>
            </a:r>
            <a:r>
              <a:rPr lang="ru-RU" sz="1200" spc="-15" dirty="0">
                <a:latin typeface="Calibri"/>
                <a:cs typeface="Calibri"/>
              </a:rPr>
              <a:t>й</a:t>
            </a:r>
            <a:endParaRPr sz="1200" dirty="0">
              <a:latin typeface="Calibri"/>
              <a:cs typeface="Calibri"/>
            </a:endParaRPr>
          </a:p>
          <a:p>
            <a:pPr>
              <a:spcBef>
                <a:spcPts val="240"/>
              </a:spcBef>
            </a:pPr>
            <a:endParaRPr sz="1200" dirty="0">
              <a:latin typeface="Calibri"/>
              <a:cs typeface="Calibri"/>
            </a:endParaRPr>
          </a:p>
          <a:p>
            <a:pPr marL="255746" indent="-149066">
              <a:lnSpc>
                <a:spcPts val="1395"/>
              </a:lnSpc>
              <a:buAutoNum type="arabicPeriod" startAt="2"/>
              <a:tabLst>
                <a:tab pos="255746" algn="l"/>
              </a:tabLst>
            </a:pPr>
            <a:r>
              <a:rPr sz="1200" dirty="0">
                <a:latin typeface="Calibri"/>
                <a:cs typeface="Calibri"/>
              </a:rPr>
              <a:t>Решим</a:t>
            </a:r>
            <a:r>
              <a:rPr sz="1200" spc="-56" dirty="0">
                <a:latin typeface="Calibri"/>
                <a:cs typeface="Calibri"/>
              </a:rPr>
              <a:t> </a:t>
            </a:r>
            <a:r>
              <a:rPr sz="1200" spc="-8" dirty="0">
                <a:latin typeface="Calibri"/>
                <a:cs typeface="Calibri"/>
              </a:rPr>
              <a:t>пропорцию:</a:t>
            </a:r>
            <a:endParaRPr sz="1200" dirty="0">
              <a:latin typeface="Calibri"/>
              <a:cs typeface="Calibri"/>
            </a:endParaRPr>
          </a:p>
          <a:p>
            <a:pPr marL="106680">
              <a:lnSpc>
                <a:spcPts val="1350"/>
              </a:lnSpc>
            </a:pPr>
            <a:r>
              <a:rPr sz="1200" spc="-8" dirty="0">
                <a:latin typeface="Calibri"/>
                <a:cs typeface="Calibri"/>
              </a:rPr>
              <a:t>128=10xx=128×10=1280=320≈6.67</a:t>
            </a:r>
            <a:endParaRPr sz="1200" dirty="0">
              <a:latin typeface="Calibri"/>
              <a:cs typeface="Calibri"/>
            </a:endParaRPr>
          </a:p>
          <a:p>
            <a:pPr marL="106680">
              <a:lnSpc>
                <a:spcPts val="1395"/>
              </a:lnSpc>
            </a:pPr>
            <a:r>
              <a:rPr sz="1200" spc="-15" dirty="0" err="1">
                <a:latin typeface="Calibri"/>
                <a:cs typeface="Calibri"/>
              </a:rPr>
              <a:t>дне</a:t>
            </a:r>
            <a:r>
              <a:rPr lang="ru-RU" sz="1200" spc="-15" dirty="0">
                <a:latin typeface="Calibri"/>
                <a:cs typeface="Calibri"/>
              </a:rPr>
              <a:t>й</a:t>
            </a:r>
            <a:endParaRPr sz="1200" dirty="0">
              <a:latin typeface="Calibri"/>
              <a:cs typeface="Calibri"/>
            </a:endParaRPr>
          </a:p>
        </p:txBody>
      </p:sp>
      <p:sp>
        <p:nvSpPr>
          <p:cNvPr id="15" name="object 15"/>
          <p:cNvSpPr txBox="1"/>
          <p:nvPr/>
        </p:nvSpPr>
        <p:spPr>
          <a:xfrm>
            <a:off x="438302" y="5165293"/>
            <a:ext cx="7594283" cy="614431"/>
          </a:xfrm>
          <a:prstGeom prst="rect">
            <a:avLst/>
          </a:prstGeom>
        </p:spPr>
        <p:txBody>
          <a:bodyPr vert="horz" wrap="square" lIns="0" tIns="9049" rIns="0" bIns="0" rtlCol="0">
            <a:spAutoFit/>
          </a:bodyPr>
          <a:lstStyle/>
          <a:p>
            <a:pPr marL="9525" marR="3810">
              <a:spcBef>
                <a:spcPts val="71"/>
              </a:spcBef>
            </a:pPr>
            <a:r>
              <a:rPr sz="1200" b="1" dirty="0">
                <a:solidFill>
                  <a:srgbClr val="8300FF"/>
                </a:solidFill>
                <a:latin typeface="Calibri"/>
                <a:cs typeface="Calibri"/>
              </a:rPr>
              <a:t>Вывод</a:t>
            </a:r>
            <a:r>
              <a:rPr sz="1200" dirty="0">
                <a:latin typeface="Calibri"/>
                <a:cs typeface="Calibri"/>
              </a:rPr>
              <a:t>:</a:t>
            </a:r>
            <a:r>
              <a:rPr sz="1200" spc="-34" dirty="0">
                <a:latin typeface="Calibri"/>
                <a:cs typeface="Calibri"/>
              </a:rPr>
              <a:t> </a:t>
            </a:r>
            <a:r>
              <a:rPr sz="1200" dirty="0">
                <a:latin typeface="Calibri"/>
                <a:cs typeface="Calibri"/>
              </a:rPr>
              <a:t>Все</a:t>
            </a:r>
            <a:r>
              <a:rPr sz="1200" spc="-15" dirty="0">
                <a:latin typeface="Calibri"/>
                <a:cs typeface="Calibri"/>
              </a:rPr>
              <a:t> </a:t>
            </a:r>
            <a:r>
              <a:rPr sz="1200" dirty="0">
                <a:latin typeface="Calibri"/>
                <a:cs typeface="Calibri"/>
              </a:rPr>
              <a:t>три</a:t>
            </a:r>
            <a:r>
              <a:rPr sz="1200" spc="-34" dirty="0">
                <a:latin typeface="Calibri"/>
                <a:cs typeface="Calibri"/>
              </a:rPr>
              <a:t> </a:t>
            </a:r>
            <a:r>
              <a:rPr sz="1200" dirty="0">
                <a:latin typeface="Calibri"/>
                <a:cs typeface="Calibri"/>
              </a:rPr>
              <a:t>решения</a:t>
            </a:r>
            <a:r>
              <a:rPr sz="1200" spc="-23" dirty="0">
                <a:latin typeface="Calibri"/>
                <a:cs typeface="Calibri"/>
              </a:rPr>
              <a:t> </a:t>
            </a:r>
            <a:r>
              <a:rPr sz="1200" dirty="0" err="1">
                <a:latin typeface="Calibri"/>
                <a:cs typeface="Calibri"/>
              </a:rPr>
              <a:t>дают</a:t>
            </a:r>
            <a:r>
              <a:rPr sz="1200" spc="-30" dirty="0">
                <a:latin typeface="Calibri"/>
                <a:cs typeface="Calibri"/>
              </a:rPr>
              <a:t> </a:t>
            </a:r>
            <a:r>
              <a:rPr sz="1200" spc="-8" dirty="0" err="1">
                <a:latin typeface="Calibri"/>
                <a:cs typeface="Calibri"/>
              </a:rPr>
              <a:t>одинаковы</a:t>
            </a:r>
            <a:r>
              <a:rPr lang="ru-RU" sz="1200" spc="-8" dirty="0">
                <a:latin typeface="Calibri"/>
                <a:cs typeface="Calibri"/>
              </a:rPr>
              <a:t>й</a:t>
            </a:r>
            <a:r>
              <a:rPr sz="1200" spc="-30" dirty="0">
                <a:latin typeface="Calibri"/>
                <a:cs typeface="Calibri"/>
              </a:rPr>
              <a:t> </a:t>
            </a:r>
            <a:r>
              <a:rPr sz="1200" spc="-15" dirty="0">
                <a:latin typeface="Calibri"/>
                <a:cs typeface="Calibri"/>
              </a:rPr>
              <a:t>результат:</a:t>
            </a:r>
            <a:r>
              <a:rPr sz="1200" spc="-30" dirty="0">
                <a:latin typeface="Calibri"/>
                <a:cs typeface="Calibri"/>
              </a:rPr>
              <a:t> </a:t>
            </a:r>
            <a:r>
              <a:rPr sz="1200" dirty="0">
                <a:latin typeface="Calibri"/>
                <a:cs typeface="Calibri"/>
              </a:rPr>
              <a:t>320</a:t>
            </a:r>
            <a:r>
              <a:rPr sz="1200" spc="-19" dirty="0">
                <a:latin typeface="Calibri"/>
                <a:cs typeface="Calibri"/>
              </a:rPr>
              <a:t> </a:t>
            </a:r>
            <a:r>
              <a:rPr sz="1200" dirty="0">
                <a:latin typeface="Calibri"/>
                <a:cs typeface="Calibri"/>
              </a:rPr>
              <a:t>или</a:t>
            </a:r>
            <a:r>
              <a:rPr sz="1200" spc="-30" dirty="0">
                <a:latin typeface="Calibri"/>
                <a:cs typeface="Calibri"/>
              </a:rPr>
              <a:t> </a:t>
            </a:r>
            <a:r>
              <a:rPr sz="1200" dirty="0">
                <a:latin typeface="Calibri"/>
                <a:cs typeface="Calibri"/>
              </a:rPr>
              <a:t>примерно</a:t>
            </a:r>
            <a:r>
              <a:rPr sz="1200" spc="-19" dirty="0">
                <a:latin typeface="Calibri"/>
                <a:cs typeface="Calibri"/>
              </a:rPr>
              <a:t> </a:t>
            </a:r>
            <a:r>
              <a:rPr sz="1200" dirty="0">
                <a:latin typeface="Calibri"/>
                <a:cs typeface="Calibri"/>
              </a:rPr>
              <a:t>6.67</a:t>
            </a:r>
            <a:r>
              <a:rPr sz="1200" spc="-15" dirty="0">
                <a:latin typeface="Calibri"/>
                <a:cs typeface="Calibri"/>
              </a:rPr>
              <a:t> </a:t>
            </a:r>
            <a:r>
              <a:rPr sz="1200" dirty="0" err="1">
                <a:latin typeface="Calibri"/>
                <a:cs typeface="Calibri"/>
              </a:rPr>
              <a:t>дне</a:t>
            </a:r>
            <a:r>
              <a:rPr lang="ru-RU" sz="1200" dirty="0">
                <a:latin typeface="Calibri"/>
                <a:cs typeface="Calibri"/>
              </a:rPr>
              <a:t>й</a:t>
            </a:r>
            <a:r>
              <a:rPr sz="1200" dirty="0">
                <a:latin typeface="Calibri"/>
                <a:cs typeface="Calibri"/>
              </a:rPr>
              <a:t>.</a:t>
            </a:r>
            <a:r>
              <a:rPr sz="1200" spc="-30" dirty="0">
                <a:latin typeface="Calibri"/>
                <a:cs typeface="Calibri"/>
              </a:rPr>
              <a:t> </a:t>
            </a:r>
            <a:r>
              <a:rPr sz="1200" dirty="0">
                <a:latin typeface="Calibri"/>
                <a:cs typeface="Calibri"/>
              </a:rPr>
              <a:t>Это</a:t>
            </a:r>
            <a:r>
              <a:rPr sz="1200" spc="-30" dirty="0">
                <a:latin typeface="Calibri"/>
                <a:cs typeface="Calibri"/>
              </a:rPr>
              <a:t> </a:t>
            </a:r>
            <a:r>
              <a:rPr sz="1200" spc="-8" dirty="0">
                <a:latin typeface="Calibri"/>
                <a:cs typeface="Calibri"/>
              </a:rPr>
              <a:t>подтверждает</a:t>
            </a:r>
            <a:r>
              <a:rPr sz="1200" spc="-4" dirty="0">
                <a:latin typeface="Calibri"/>
                <a:cs typeface="Calibri"/>
              </a:rPr>
              <a:t> </a:t>
            </a:r>
            <a:r>
              <a:rPr sz="1200" spc="-8" dirty="0">
                <a:latin typeface="Calibri"/>
                <a:cs typeface="Calibri"/>
              </a:rPr>
              <a:t>правильность полученного</a:t>
            </a:r>
            <a:r>
              <a:rPr sz="1200" spc="8" dirty="0">
                <a:latin typeface="Calibri"/>
                <a:cs typeface="Calibri"/>
              </a:rPr>
              <a:t> </a:t>
            </a:r>
            <a:r>
              <a:rPr sz="1200" spc="-8" dirty="0">
                <a:latin typeface="Calibri"/>
                <a:cs typeface="Calibri"/>
              </a:rPr>
              <a:t>ответа</a:t>
            </a:r>
            <a:endParaRPr sz="1200" dirty="0">
              <a:latin typeface="Calibri"/>
              <a:cs typeface="Calibri"/>
            </a:endParaRPr>
          </a:p>
          <a:p>
            <a:pPr marL="9525">
              <a:spcBef>
                <a:spcPts val="382"/>
              </a:spcBef>
            </a:pPr>
            <a:r>
              <a:rPr sz="1200" b="1" dirty="0">
                <a:solidFill>
                  <a:srgbClr val="FF4F12"/>
                </a:solidFill>
                <a:latin typeface="Calibri"/>
                <a:cs typeface="Calibri"/>
              </a:rPr>
              <a:t>Ответ:</a:t>
            </a:r>
            <a:r>
              <a:rPr sz="1200" b="1" spc="-41" dirty="0">
                <a:solidFill>
                  <a:srgbClr val="FF4F12"/>
                </a:solidFill>
                <a:latin typeface="Calibri"/>
                <a:cs typeface="Calibri"/>
              </a:rPr>
              <a:t> </a:t>
            </a:r>
            <a:r>
              <a:rPr sz="1200" dirty="0">
                <a:latin typeface="Calibri"/>
                <a:cs typeface="Calibri"/>
              </a:rPr>
              <a:t>320</a:t>
            </a:r>
            <a:r>
              <a:rPr sz="1200" spc="-19" dirty="0">
                <a:latin typeface="Calibri"/>
                <a:cs typeface="Calibri"/>
              </a:rPr>
              <a:t> </a:t>
            </a:r>
            <a:r>
              <a:rPr sz="1200" dirty="0" err="1">
                <a:latin typeface="Calibri"/>
                <a:cs typeface="Calibri"/>
              </a:rPr>
              <a:t>дне</a:t>
            </a:r>
            <a:r>
              <a:rPr lang="ru-RU" sz="1200" dirty="0">
                <a:latin typeface="Calibri"/>
                <a:cs typeface="Calibri"/>
              </a:rPr>
              <a:t>й</a:t>
            </a:r>
            <a:r>
              <a:rPr sz="1200" spc="-38" dirty="0">
                <a:latin typeface="Calibri"/>
                <a:cs typeface="Calibri"/>
              </a:rPr>
              <a:t> </a:t>
            </a:r>
            <a:r>
              <a:rPr sz="1200" dirty="0">
                <a:latin typeface="Calibri"/>
                <a:cs typeface="Calibri"/>
              </a:rPr>
              <a:t>(примерно</a:t>
            </a:r>
            <a:r>
              <a:rPr sz="1200" spc="-15" dirty="0">
                <a:latin typeface="Calibri"/>
                <a:cs typeface="Calibri"/>
              </a:rPr>
              <a:t> </a:t>
            </a:r>
            <a:r>
              <a:rPr sz="1200" dirty="0">
                <a:latin typeface="Calibri"/>
                <a:cs typeface="Calibri"/>
              </a:rPr>
              <a:t>6.67</a:t>
            </a:r>
            <a:r>
              <a:rPr sz="1200" spc="-26" dirty="0">
                <a:latin typeface="Calibri"/>
                <a:cs typeface="Calibri"/>
              </a:rPr>
              <a:t> </a:t>
            </a:r>
            <a:r>
              <a:rPr sz="1200" spc="-8" dirty="0" err="1">
                <a:latin typeface="Calibri"/>
                <a:cs typeface="Calibri"/>
              </a:rPr>
              <a:t>дне</a:t>
            </a:r>
            <a:r>
              <a:rPr lang="ru-RU" sz="1200" spc="-8" dirty="0">
                <a:latin typeface="Calibri"/>
                <a:cs typeface="Calibri"/>
              </a:rPr>
              <a:t>й</a:t>
            </a:r>
            <a:r>
              <a:rPr sz="1200" spc="-8" dirty="0">
                <a:latin typeface="Calibri"/>
                <a:cs typeface="Calibri"/>
              </a:rPr>
              <a:t>)</a:t>
            </a:r>
            <a:endParaRPr sz="1200" dirty="0">
              <a:latin typeface="Calibri"/>
              <a:cs typeface="Calibri"/>
            </a:endParaRPr>
          </a:p>
        </p:txBody>
      </p:sp>
      <p:sp>
        <p:nvSpPr>
          <p:cNvPr id="16" name="object 16"/>
          <p:cNvSpPr txBox="1">
            <a:spLocks noGrp="1"/>
          </p:cNvSpPr>
          <p:nvPr>
            <p:ph type="title"/>
          </p:nvPr>
        </p:nvSpPr>
        <p:spPr>
          <a:xfrm>
            <a:off x="438302" y="540868"/>
            <a:ext cx="5915025" cy="516969"/>
          </a:xfrm>
          <a:prstGeom prst="rect">
            <a:avLst/>
          </a:prstGeom>
        </p:spPr>
        <p:txBody>
          <a:bodyPr vert="horz" wrap="square" lIns="0" tIns="9049" rIns="0" bIns="0" rtlCol="0" anchor="ctr">
            <a:spAutoFit/>
          </a:bodyPr>
          <a:lstStyle/>
          <a:p>
            <a:pPr marL="9525">
              <a:lnSpc>
                <a:spcPct val="100000"/>
              </a:lnSpc>
              <a:spcBef>
                <a:spcPts val="71"/>
              </a:spcBef>
            </a:pPr>
            <a:r>
              <a:rPr spc="-19" dirty="0"/>
              <a:t>Self-</a:t>
            </a:r>
            <a:r>
              <a:rPr spc="-8" dirty="0"/>
              <a:t>Consistency</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07185" y="1987573"/>
            <a:ext cx="6125177" cy="2798367"/>
          </a:xfrm>
          <a:prstGeom prst="rect">
            <a:avLst/>
          </a:prstGeom>
        </p:spPr>
      </p:pic>
      <p:sp>
        <p:nvSpPr>
          <p:cNvPr id="3" name="object 3"/>
          <p:cNvSpPr txBox="1"/>
          <p:nvPr/>
        </p:nvSpPr>
        <p:spPr>
          <a:xfrm>
            <a:off x="6904006" y="5768797"/>
            <a:ext cx="1920716" cy="136576"/>
          </a:xfrm>
          <a:prstGeom prst="rect">
            <a:avLst/>
          </a:prstGeom>
        </p:spPr>
        <p:txBody>
          <a:bodyPr vert="horz" wrap="square" lIns="0" tIns="9525" rIns="0" bIns="0" rtlCol="0">
            <a:spAutoFit/>
          </a:bodyPr>
          <a:lstStyle/>
          <a:p>
            <a:pPr marL="9525">
              <a:spcBef>
                <a:spcPts val="75"/>
              </a:spcBef>
            </a:pPr>
            <a:r>
              <a:rPr sz="825" dirty="0">
                <a:latin typeface="Calibri"/>
                <a:cs typeface="Calibri"/>
              </a:rPr>
              <a:t>Источник:</a:t>
            </a:r>
            <a:r>
              <a:rPr sz="825" spc="-49" dirty="0">
                <a:latin typeface="Calibri"/>
                <a:cs typeface="Calibri"/>
              </a:rPr>
              <a:t> </a:t>
            </a:r>
            <a:r>
              <a:rPr sz="825" spc="-8" dirty="0">
                <a:latin typeface="Calibri"/>
                <a:cs typeface="Calibri"/>
              </a:rPr>
              <a:t>https://arxiv.org/pdf/2203.11171</a:t>
            </a:r>
            <a:endParaRPr sz="825">
              <a:latin typeface="Calibri"/>
              <a:cs typeface="Calibri"/>
            </a:endParaRPr>
          </a:p>
        </p:txBody>
      </p:sp>
      <p:pic>
        <p:nvPicPr>
          <p:cNvPr id="4" name="object 4"/>
          <p:cNvPicPr/>
          <p:nvPr/>
        </p:nvPicPr>
        <p:blipFill>
          <a:blip r:embed="rId3" cstate="print"/>
          <a:stretch>
            <a:fillRect/>
          </a:stretch>
        </p:blipFill>
        <p:spPr>
          <a:xfrm>
            <a:off x="468859" y="1872233"/>
            <a:ext cx="698858" cy="221742"/>
          </a:xfrm>
          <a:prstGeom prst="rect">
            <a:avLst/>
          </a:prstGeom>
        </p:spPr>
      </p:pic>
      <p:grpSp>
        <p:nvGrpSpPr>
          <p:cNvPr id="5" name="object 5"/>
          <p:cNvGrpSpPr/>
          <p:nvPr/>
        </p:nvGrpSpPr>
        <p:grpSpPr>
          <a:xfrm>
            <a:off x="468858" y="2866834"/>
            <a:ext cx="2234089" cy="221933"/>
            <a:chOff x="625144" y="2679445"/>
            <a:chExt cx="2978785" cy="295910"/>
          </a:xfrm>
        </p:grpSpPr>
        <p:pic>
          <p:nvPicPr>
            <p:cNvPr id="6" name="object 6"/>
            <p:cNvPicPr/>
            <p:nvPr/>
          </p:nvPicPr>
          <p:blipFill>
            <a:blip r:embed="rId4" cstate="print"/>
            <a:stretch>
              <a:fillRect/>
            </a:stretch>
          </p:blipFill>
          <p:spPr>
            <a:xfrm>
              <a:off x="625144" y="2679445"/>
              <a:ext cx="1985518" cy="295655"/>
            </a:xfrm>
            <a:prstGeom prst="rect">
              <a:avLst/>
            </a:prstGeom>
          </p:spPr>
        </p:pic>
        <p:pic>
          <p:nvPicPr>
            <p:cNvPr id="7" name="object 7"/>
            <p:cNvPicPr/>
            <p:nvPr/>
          </p:nvPicPr>
          <p:blipFill>
            <a:blip r:embed="rId5" cstate="print"/>
            <a:stretch>
              <a:fillRect/>
            </a:stretch>
          </p:blipFill>
          <p:spPr>
            <a:xfrm>
              <a:off x="2478658" y="2679445"/>
              <a:ext cx="1124712" cy="295655"/>
            </a:xfrm>
            <a:prstGeom prst="rect">
              <a:avLst/>
            </a:prstGeom>
          </p:spPr>
        </p:pic>
      </p:grpSp>
      <p:pic>
        <p:nvPicPr>
          <p:cNvPr id="8" name="object 8"/>
          <p:cNvPicPr/>
          <p:nvPr/>
        </p:nvPicPr>
        <p:blipFill>
          <a:blip r:embed="rId6" cstate="print"/>
          <a:stretch>
            <a:fillRect/>
          </a:stretch>
        </p:blipFill>
        <p:spPr>
          <a:xfrm>
            <a:off x="468859" y="3655790"/>
            <a:ext cx="1552289" cy="221742"/>
          </a:xfrm>
          <a:prstGeom prst="rect">
            <a:avLst/>
          </a:prstGeom>
        </p:spPr>
      </p:pic>
      <p:grpSp>
        <p:nvGrpSpPr>
          <p:cNvPr id="9" name="object 9"/>
          <p:cNvGrpSpPr/>
          <p:nvPr/>
        </p:nvGrpSpPr>
        <p:grpSpPr>
          <a:xfrm>
            <a:off x="468858" y="4444422"/>
            <a:ext cx="1401128" cy="222409"/>
            <a:chOff x="625144" y="4782896"/>
            <a:chExt cx="1868170" cy="296545"/>
          </a:xfrm>
        </p:grpSpPr>
        <p:pic>
          <p:nvPicPr>
            <p:cNvPr id="10" name="object 10"/>
            <p:cNvPicPr/>
            <p:nvPr/>
          </p:nvPicPr>
          <p:blipFill>
            <a:blip r:embed="rId7" cstate="print"/>
            <a:stretch>
              <a:fillRect/>
            </a:stretch>
          </p:blipFill>
          <p:spPr>
            <a:xfrm>
              <a:off x="625144" y="4782896"/>
              <a:ext cx="1239520" cy="295960"/>
            </a:xfrm>
            <a:prstGeom prst="rect">
              <a:avLst/>
            </a:prstGeom>
          </p:spPr>
        </p:pic>
        <p:pic>
          <p:nvPicPr>
            <p:cNvPr id="11" name="object 11"/>
            <p:cNvPicPr/>
            <p:nvPr/>
          </p:nvPicPr>
          <p:blipFill>
            <a:blip r:embed="rId8" cstate="print"/>
            <a:stretch>
              <a:fillRect/>
            </a:stretch>
          </p:blipFill>
          <p:spPr>
            <a:xfrm>
              <a:off x="1740661" y="4782896"/>
              <a:ext cx="752094" cy="295960"/>
            </a:xfrm>
            <a:prstGeom prst="rect">
              <a:avLst/>
            </a:prstGeom>
          </p:spPr>
        </p:pic>
      </p:grpSp>
      <p:sp>
        <p:nvSpPr>
          <p:cNvPr id="12" name="object 12"/>
          <p:cNvSpPr txBox="1"/>
          <p:nvPr/>
        </p:nvSpPr>
        <p:spPr>
          <a:xfrm>
            <a:off x="459334" y="2125600"/>
            <a:ext cx="1697831" cy="3002745"/>
          </a:xfrm>
          <a:prstGeom prst="rect">
            <a:avLst/>
          </a:prstGeom>
        </p:spPr>
        <p:txBody>
          <a:bodyPr vert="horz" wrap="square" lIns="0" tIns="9525" rIns="0" bIns="0" rtlCol="0">
            <a:spAutoFit/>
          </a:bodyPr>
          <a:lstStyle/>
          <a:p>
            <a:pPr marL="9525" marR="166688">
              <a:spcBef>
                <a:spcPts val="75"/>
              </a:spcBef>
            </a:pPr>
            <a:r>
              <a:rPr sz="1350" spc="-8" dirty="0" err="1">
                <a:latin typeface="Calibri"/>
                <a:cs typeface="Calibri"/>
              </a:rPr>
              <a:t>Формулировка</a:t>
            </a:r>
            <a:r>
              <a:rPr sz="1350" spc="-8" dirty="0">
                <a:latin typeface="Calibri"/>
                <a:cs typeface="Calibri"/>
              </a:rPr>
              <a:t> </a:t>
            </a:r>
            <a:r>
              <a:rPr sz="1350" spc="-8" dirty="0" err="1">
                <a:latin typeface="Calibri"/>
                <a:cs typeface="Calibri"/>
              </a:rPr>
              <a:t>математическо</a:t>
            </a:r>
            <a:r>
              <a:rPr lang="ru-RU" sz="1350" spc="-8" dirty="0">
                <a:latin typeface="Calibri"/>
                <a:cs typeface="Calibri"/>
              </a:rPr>
              <a:t>й</a:t>
            </a:r>
            <a:r>
              <a:rPr sz="1350" spc="-23" dirty="0">
                <a:latin typeface="Calibri"/>
                <a:cs typeface="Calibri"/>
              </a:rPr>
              <a:t> </a:t>
            </a:r>
            <a:r>
              <a:rPr sz="1350" spc="-19" dirty="0" err="1">
                <a:latin typeface="Calibri"/>
                <a:cs typeface="Calibri"/>
              </a:rPr>
              <a:t>или</a:t>
            </a:r>
            <a:r>
              <a:rPr sz="1350" spc="-19" dirty="0">
                <a:latin typeface="Calibri"/>
                <a:cs typeface="Calibri"/>
              </a:rPr>
              <a:t> </a:t>
            </a:r>
            <a:r>
              <a:rPr sz="1350" spc="-8" dirty="0" err="1">
                <a:latin typeface="Calibri"/>
                <a:cs typeface="Calibri"/>
              </a:rPr>
              <a:t>логическо</a:t>
            </a:r>
            <a:r>
              <a:rPr lang="ru-RU" sz="1350" spc="-8" dirty="0">
                <a:latin typeface="Calibri"/>
                <a:cs typeface="Calibri"/>
              </a:rPr>
              <a:t>й</a:t>
            </a:r>
            <a:r>
              <a:rPr sz="1350" spc="-11" dirty="0">
                <a:latin typeface="Calibri"/>
                <a:cs typeface="Calibri"/>
              </a:rPr>
              <a:t> </a:t>
            </a:r>
            <a:r>
              <a:rPr sz="1350" spc="-8" dirty="0">
                <a:latin typeface="Calibri"/>
                <a:cs typeface="Calibri"/>
              </a:rPr>
              <a:t>задачи</a:t>
            </a:r>
            <a:endParaRPr sz="1350" dirty="0">
              <a:latin typeface="Calibri"/>
              <a:cs typeface="Calibri"/>
            </a:endParaRPr>
          </a:p>
          <a:p>
            <a:pPr>
              <a:spcBef>
                <a:spcPts val="1320"/>
              </a:spcBef>
            </a:pPr>
            <a:endParaRPr sz="1350" dirty="0">
              <a:latin typeface="Calibri"/>
              <a:cs typeface="Calibri"/>
            </a:endParaRPr>
          </a:p>
          <a:p>
            <a:pPr marL="9525" marR="3810">
              <a:spcBef>
                <a:spcPts val="4"/>
              </a:spcBef>
            </a:pPr>
            <a:r>
              <a:rPr sz="1350" spc="-19" dirty="0">
                <a:latin typeface="Calibri"/>
                <a:cs typeface="Calibri"/>
              </a:rPr>
              <a:t>Генерация</a:t>
            </a:r>
            <a:r>
              <a:rPr sz="1350" spc="-15" dirty="0">
                <a:latin typeface="Calibri"/>
                <a:cs typeface="Calibri"/>
              </a:rPr>
              <a:t> </a:t>
            </a:r>
            <a:r>
              <a:rPr sz="1350" spc="-8" dirty="0">
                <a:latin typeface="Calibri"/>
                <a:cs typeface="Calibri"/>
              </a:rPr>
              <a:t>нескольких </a:t>
            </a:r>
            <a:r>
              <a:rPr sz="1350" dirty="0" err="1">
                <a:latin typeface="Calibri"/>
                <a:cs typeface="Calibri"/>
              </a:rPr>
              <a:t>независимых</a:t>
            </a:r>
            <a:r>
              <a:rPr sz="1350" spc="-56" dirty="0">
                <a:latin typeface="Calibri"/>
                <a:cs typeface="Calibri"/>
              </a:rPr>
              <a:t> </a:t>
            </a:r>
            <a:r>
              <a:rPr sz="1350" spc="-8" dirty="0" err="1">
                <a:latin typeface="Calibri"/>
                <a:cs typeface="Calibri"/>
              </a:rPr>
              <a:t>решени</a:t>
            </a:r>
            <a:r>
              <a:rPr lang="ru-RU" sz="1350" spc="-8" dirty="0">
                <a:latin typeface="Calibri"/>
                <a:cs typeface="Calibri"/>
              </a:rPr>
              <a:t>й</a:t>
            </a:r>
            <a:endParaRPr sz="1350" dirty="0">
              <a:latin typeface="Calibri"/>
              <a:cs typeface="Calibri"/>
            </a:endParaRPr>
          </a:p>
          <a:p>
            <a:pPr>
              <a:spcBef>
                <a:spcPts val="1323"/>
              </a:spcBef>
            </a:pPr>
            <a:endParaRPr sz="1350" dirty="0">
              <a:latin typeface="Calibri"/>
              <a:cs typeface="Calibri"/>
            </a:endParaRPr>
          </a:p>
          <a:p>
            <a:pPr marL="9525"/>
            <a:r>
              <a:rPr sz="1350" dirty="0">
                <a:latin typeface="Calibri"/>
                <a:cs typeface="Calibri"/>
              </a:rPr>
              <a:t>Выбор</a:t>
            </a:r>
            <a:r>
              <a:rPr sz="1350" spc="-34" dirty="0">
                <a:latin typeface="Calibri"/>
                <a:cs typeface="Calibri"/>
              </a:rPr>
              <a:t> </a:t>
            </a:r>
            <a:r>
              <a:rPr sz="1350" spc="-8" dirty="0">
                <a:latin typeface="Calibri"/>
                <a:cs typeface="Calibri"/>
              </a:rPr>
              <a:t>наиболее</a:t>
            </a:r>
            <a:endParaRPr sz="1350" dirty="0">
              <a:latin typeface="Calibri"/>
              <a:cs typeface="Calibri"/>
            </a:endParaRPr>
          </a:p>
          <a:p>
            <a:pPr marL="9525"/>
            <a:r>
              <a:rPr sz="1350" spc="-8" dirty="0">
                <a:latin typeface="Calibri"/>
                <a:cs typeface="Calibri"/>
              </a:rPr>
              <a:t>согласованного</a:t>
            </a:r>
            <a:r>
              <a:rPr sz="1350" spc="-56" dirty="0">
                <a:latin typeface="Calibri"/>
                <a:cs typeface="Calibri"/>
              </a:rPr>
              <a:t> </a:t>
            </a:r>
            <a:r>
              <a:rPr sz="1350" spc="-8" dirty="0">
                <a:latin typeface="Calibri"/>
                <a:cs typeface="Calibri"/>
              </a:rPr>
              <a:t>ответа</a:t>
            </a:r>
            <a:endParaRPr sz="1350" dirty="0">
              <a:latin typeface="Calibri"/>
              <a:cs typeface="Calibri"/>
            </a:endParaRPr>
          </a:p>
          <a:p>
            <a:pPr>
              <a:spcBef>
                <a:spcPts val="1323"/>
              </a:spcBef>
            </a:pPr>
            <a:endParaRPr sz="1350" dirty="0">
              <a:latin typeface="Calibri"/>
              <a:cs typeface="Calibri"/>
            </a:endParaRPr>
          </a:p>
          <a:p>
            <a:pPr marL="9525" marR="56198"/>
            <a:r>
              <a:rPr sz="1350" dirty="0">
                <a:latin typeface="Calibri"/>
                <a:cs typeface="Calibri"/>
              </a:rPr>
              <a:t>Повышенная</a:t>
            </a:r>
            <a:r>
              <a:rPr sz="1350" spc="-60" dirty="0">
                <a:latin typeface="Calibri"/>
                <a:cs typeface="Calibri"/>
              </a:rPr>
              <a:t> </a:t>
            </a:r>
            <a:r>
              <a:rPr sz="1350" spc="-8" dirty="0">
                <a:latin typeface="Calibri"/>
                <a:cs typeface="Calibri"/>
              </a:rPr>
              <a:t>точность результата</a:t>
            </a:r>
            <a:endParaRPr sz="1350" dirty="0">
              <a:latin typeface="Calibri"/>
              <a:cs typeface="Calibri"/>
            </a:endParaRPr>
          </a:p>
        </p:txBody>
      </p:sp>
      <p:sp>
        <p:nvSpPr>
          <p:cNvPr id="13" name="object 13"/>
          <p:cNvSpPr txBox="1">
            <a:spLocks noGrp="1"/>
          </p:cNvSpPr>
          <p:nvPr>
            <p:ph type="title"/>
          </p:nvPr>
        </p:nvSpPr>
        <p:spPr>
          <a:xfrm>
            <a:off x="459334" y="893311"/>
            <a:ext cx="5915025" cy="516969"/>
          </a:xfrm>
          <a:prstGeom prst="rect">
            <a:avLst/>
          </a:prstGeom>
        </p:spPr>
        <p:txBody>
          <a:bodyPr vert="horz" wrap="square" lIns="0" tIns="9049" rIns="0" bIns="0" rtlCol="0" anchor="ctr">
            <a:spAutoFit/>
          </a:bodyPr>
          <a:lstStyle/>
          <a:p>
            <a:pPr marL="9525">
              <a:lnSpc>
                <a:spcPct val="100000"/>
              </a:lnSpc>
              <a:spcBef>
                <a:spcPts val="71"/>
              </a:spcBef>
            </a:pPr>
            <a:r>
              <a:rPr spc="-19" dirty="0"/>
              <a:t>Self-</a:t>
            </a:r>
            <a:r>
              <a:rPr spc="-8" dirty="0"/>
              <a:t>Consistency</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1279" y="851823"/>
            <a:ext cx="5915025" cy="516969"/>
          </a:xfrm>
          <a:prstGeom prst="rect">
            <a:avLst/>
          </a:prstGeom>
        </p:spPr>
        <p:txBody>
          <a:bodyPr vert="horz" wrap="square" lIns="0" tIns="9049" rIns="0" bIns="0" rtlCol="0" anchor="ctr">
            <a:spAutoFit/>
          </a:bodyPr>
          <a:lstStyle/>
          <a:p>
            <a:pPr marL="9525">
              <a:lnSpc>
                <a:spcPct val="100000"/>
              </a:lnSpc>
              <a:spcBef>
                <a:spcPts val="71"/>
              </a:spcBef>
            </a:pPr>
            <a:r>
              <a:rPr spc="-8" dirty="0"/>
              <a:t>Generated</a:t>
            </a:r>
            <a:r>
              <a:rPr spc="-135" dirty="0"/>
              <a:t> </a:t>
            </a:r>
            <a:r>
              <a:rPr spc="-8" dirty="0"/>
              <a:t>Knowledge</a:t>
            </a:r>
            <a:r>
              <a:rPr spc="-131" dirty="0"/>
              <a:t> </a:t>
            </a:r>
            <a:r>
              <a:rPr spc="-8" dirty="0"/>
              <a:t>Prompting</a:t>
            </a:r>
          </a:p>
        </p:txBody>
      </p:sp>
      <p:sp>
        <p:nvSpPr>
          <p:cNvPr id="3" name="object 3"/>
          <p:cNvSpPr txBox="1"/>
          <p:nvPr/>
        </p:nvSpPr>
        <p:spPr>
          <a:xfrm>
            <a:off x="6856952" y="5768797"/>
            <a:ext cx="1921193" cy="136576"/>
          </a:xfrm>
          <a:prstGeom prst="rect">
            <a:avLst/>
          </a:prstGeom>
        </p:spPr>
        <p:txBody>
          <a:bodyPr vert="horz" wrap="square" lIns="0" tIns="9525" rIns="0" bIns="0" rtlCol="0">
            <a:spAutoFit/>
          </a:bodyPr>
          <a:lstStyle/>
          <a:p>
            <a:pPr marL="9525">
              <a:spcBef>
                <a:spcPts val="75"/>
              </a:spcBef>
            </a:pPr>
            <a:r>
              <a:rPr sz="825" dirty="0">
                <a:latin typeface="Calibri"/>
                <a:cs typeface="Calibri"/>
              </a:rPr>
              <a:t>Источник:</a:t>
            </a:r>
            <a:r>
              <a:rPr sz="825" spc="-45" dirty="0">
                <a:latin typeface="Calibri"/>
                <a:cs typeface="Calibri"/>
              </a:rPr>
              <a:t> </a:t>
            </a:r>
            <a:r>
              <a:rPr sz="825" spc="-8" dirty="0">
                <a:latin typeface="Calibri"/>
                <a:cs typeface="Calibri"/>
              </a:rPr>
              <a:t>https://arxiv.org/pdf/2110.08387</a:t>
            </a:r>
            <a:endParaRPr sz="825">
              <a:latin typeface="Calibri"/>
              <a:cs typeface="Calibri"/>
            </a:endParaRPr>
          </a:p>
        </p:txBody>
      </p:sp>
      <p:pic>
        <p:nvPicPr>
          <p:cNvPr id="4" name="object 4"/>
          <p:cNvPicPr/>
          <p:nvPr/>
        </p:nvPicPr>
        <p:blipFill>
          <a:blip r:embed="rId2" cstate="print"/>
          <a:stretch>
            <a:fillRect/>
          </a:stretch>
        </p:blipFill>
        <p:spPr>
          <a:xfrm>
            <a:off x="5069011" y="2117038"/>
            <a:ext cx="3708735" cy="2386544"/>
          </a:xfrm>
          <a:prstGeom prst="rect">
            <a:avLst/>
          </a:prstGeom>
        </p:spPr>
      </p:pic>
      <p:sp>
        <p:nvSpPr>
          <p:cNvPr id="5" name="object 5"/>
          <p:cNvSpPr txBox="1"/>
          <p:nvPr/>
        </p:nvSpPr>
        <p:spPr>
          <a:xfrm>
            <a:off x="481279" y="1839353"/>
            <a:ext cx="4058126" cy="2896978"/>
          </a:xfrm>
          <a:prstGeom prst="rect">
            <a:avLst/>
          </a:prstGeom>
        </p:spPr>
        <p:txBody>
          <a:bodyPr vert="horz" wrap="square" lIns="0" tIns="41433" rIns="0" bIns="0" rtlCol="0">
            <a:spAutoFit/>
          </a:bodyPr>
          <a:lstStyle/>
          <a:p>
            <a:pPr marL="9525">
              <a:spcBef>
                <a:spcPts val="326"/>
              </a:spcBef>
            </a:pPr>
            <a:r>
              <a:rPr sz="1500" dirty="0">
                <a:latin typeface="Calibri"/>
                <a:cs typeface="Calibri"/>
              </a:rPr>
              <a:t>"Еда</a:t>
            </a:r>
            <a:r>
              <a:rPr sz="1500" spc="-34" dirty="0">
                <a:latin typeface="Calibri"/>
                <a:cs typeface="Calibri"/>
              </a:rPr>
              <a:t> </a:t>
            </a:r>
            <a:r>
              <a:rPr sz="1500" dirty="0" err="1">
                <a:latin typeface="Calibri"/>
                <a:cs typeface="Calibri"/>
              </a:rPr>
              <a:t>была</a:t>
            </a:r>
            <a:r>
              <a:rPr sz="1500" spc="-23" dirty="0">
                <a:latin typeface="Calibri"/>
                <a:cs typeface="Calibri"/>
              </a:rPr>
              <a:t> </a:t>
            </a:r>
            <a:r>
              <a:rPr sz="1500" dirty="0" err="1">
                <a:latin typeface="Calibri"/>
                <a:cs typeface="Calibri"/>
              </a:rPr>
              <a:t>вкусно</a:t>
            </a:r>
            <a:r>
              <a:rPr lang="ru-RU" sz="1500" dirty="0">
                <a:latin typeface="Calibri"/>
                <a:cs typeface="Calibri"/>
              </a:rPr>
              <a:t>й</a:t>
            </a:r>
            <a:r>
              <a:rPr sz="1500" dirty="0">
                <a:latin typeface="Calibri"/>
                <a:cs typeface="Calibri"/>
              </a:rPr>
              <a:t>,</a:t>
            </a:r>
            <a:r>
              <a:rPr sz="1500" spc="-26" dirty="0">
                <a:latin typeface="Calibri"/>
                <a:cs typeface="Calibri"/>
              </a:rPr>
              <a:t> </a:t>
            </a:r>
            <a:r>
              <a:rPr sz="1500" dirty="0">
                <a:latin typeface="Calibri"/>
                <a:cs typeface="Calibri"/>
              </a:rPr>
              <a:t>обслуживание</a:t>
            </a:r>
            <a:r>
              <a:rPr sz="1500" spc="-45" dirty="0">
                <a:latin typeface="Calibri"/>
                <a:cs typeface="Calibri"/>
              </a:rPr>
              <a:t> </a:t>
            </a:r>
            <a:r>
              <a:rPr sz="1500" spc="-8" dirty="0">
                <a:latin typeface="Calibri"/>
                <a:cs typeface="Calibri"/>
              </a:rPr>
              <a:t>отличное"</a:t>
            </a:r>
            <a:endParaRPr sz="1500" dirty="0">
              <a:latin typeface="Calibri"/>
              <a:cs typeface="Calibri"/>
            </a:endParaRPr>
          </a:p>
          <a:p>
            <a:pPr marL="9525" marR="3810">
              <a:lnSpc>
                <a:spcPct val="113999"/>
              </a:lnSpc>
              <a:tabLst>
                <a:tab pos="904399" algn="l"/>
                <a:tab pos="1864519" algn="l"/>
                <a:tab pos="2935605" algn="l"/>
                <a:tab pos="3952875" algn="l"/>
              </a:tabLst>
            </a:pPr>
            <a:r>
              <a:rPr sz="1500" spc="-8" dirty="0">
                <a:latin typeface="Calibri"/>
                <a:cs typeface="Calibri"/>
              </a:rPr>
              <a:t>"Порции</a:t>
            </a:r>
            <a:r>
              <a:rPr sz="1500" dirty="0">
                <a:latin typeface="Calibri"/>
                <a:cs typeface="Calibri"/>
              </a:rPr>
              <a:t>	</a:t>
            </a:r>
            <a:r>
              <a:rPr sz="1500" spc="-8" dirty="0">
                <a:latin typeface="Calibri"/>
                <a:cs typeface="Calibri"/>
              </a:rPr>
              <a:t>большие,</a:t>
            </a:r>
            <a:r>
              <a:rPr sz="1500" dirty="0">
                <a:latin typeface="Calibri"/>
                <a:cs typeface="Calibri"/>
              </a:rPr>
              <a:t>	</a:t>
            </a:r>
            <a:r>
              <a:rPr sz="1500" spc="-8" dirty="0">
                <a:latin typeface="Calibri"/>
                <a:cs typeface="Calibri"/>
              </a:rPr>
              <a:t>атмосфера</a:t>
            </a:r>
            <a:r>
              <a:rPr sz="1500" dirty="0">
                <a:latin typeface="Calibri"/>
                <a:cs typeface="Calibri"/>
              </a:rPr>
              <a:t>	</a:t>
            </a:r>
            <a:r>
              <a:rPr sz="1500" spc="-8" dirty="0">
                <a:latin typeface="Calibri"/>
                <a:cs typeface="Calibri"/>
              </a:rPr>
              <a:t>приятная"</a:t>
            </a:r>
            <a:r>
              <a:rPr sz="1500" dirty="0">
                <a:latin typeface="Calibri"/>
                <a:cs typeface="Calibri"/>
              </a:rPr>
              <a:t>	</a:t>
            </a:r>
            <a:r>
              <a:rPr sz="1500" spc="-38" dirty="0">
                <a:latin typeface="Calibri"/>
                <a:cs typeface="Calibri"/>
              </a:rPr>
              <a:t>– </a:t>
            </a:r>
            <a:r>
              <a:rPr sz="1500" spc="-8" dirty="0" err="1">
                <a:solidFill>
                  <a:srgbClr val="8300FF"/>
                </a:solidFill>
                <a:latin typeface="Calibri"/>
                <a:cs typeface="Calibri"/>
              </a:rPr>
              <a:t>положительны</a:t>
            </a:r>
            <a:r>
              <a:rPr lang="ru-RU" sz="1500" spc="-8" dirty="0">
                <a:solidFill>
                  <a:srgbClr val="8300FF"/>
                </a:solidFill>
                <a:latin typeface="Calibri"/>
                <a:cs typeface="Calibri"/>
              </a:rPr>
              <a:t>й</a:t>
            </a:r>
            <a:endParaRPr sz="1500" dirty="0">
              <a:latin typeface="Calibri"/>
              <a:cs typeface="Calibri"/>
            </a:endParaRPr>
          </a:p>
          <a:p>
            <a:pPr>
              <a:spcBef>
                <a:spcPts val="221"/>
              </a:spcBef>
            </a:pPr>
            <a:endParaRPr sz="1500" dirty="0">
              <a:latin typeface="Calibri"/>
              <a:cs typeface="Calibri"/>
            </a:endParaRPr>
          </a:p>
          <a:p>
            <a:pPr marL="9525" marR="3810">
              <a:lnSpc>
                <a:spcPct val="113999"/>
              </a:lnSpc>
            </a:pPr>
            <a:r>
              <a:rPr sz="1500" dirty="0">
                <a:latin typeface="Calibri"/>
                <a:cs typeface="Calibri"/>
              </a:rPr>
              <a:t>"Повар</a:t>
            </a:r>
            <a:r>
              <a:rPr sz="1500" spc="-26" dirty="0">
                <a:latin typeface="Calibri"/>
                <a:cs typeface="Calibri"/>
              </a:rPr>
              <a:t> </a:t>
            </a:r>
            <a:r>
              <a:rPr sz="1500" dirty="0">
                <a:latin typeface="Calibri"/>
                <a:cs typeface="Calibri"/>
              </a:rPr>
              <a:t>испортил</a:t>
            </a:r>
            <a:r>
              <a:rPr sz="1500" spc="-45" dirty="0">
                <a:latin typeface="Calibri"/>
                <a:cs typeface="Calibri"/>
              </a:rPr>
              <a:t> </a:t>
            </a:r>
            <a:r>
              <a:rPr sz="1500" spc="-15" dirty="0">
                <a:latin typeface="Calibri"/>
                <a:cs typeface="Calibri"/>
              </a:rPr>
              <a:t>блюдо,</a:t>
            </a:r>
            <a:r>
              <a:rPr sz="1500" spc="-45" dirty="0">
                <a:latin typeface="Calibri"/>
                <a:cs typeface="Calibri"/>
              </a:rPr>
              <a:t> </a:t>
            </a:r>
            <a:r>
              <a:rPr sz="1500" dirty="0">
                <a:latin typeface="Calibri"/>
                <a:cs typeface="Calibri"/>
              </a:rPr>
              <a:t>официанты</a:t>
            </a:r>
            <a:r>
              <a:rPr sz="1500" spc="-19" dirty="0">
                <a:latin typeface="Calibri"/>
                <a:cs typeface="Calibri"/>
              </a:rPr>
              <a:t> </a:t>
            </a:r>
            <a:r>
              <a:rPr sz="1500" spc="-8" dirty="0">
                <a:latin typeface="Calibri"/>
                <a:cs typeface="Calibri"/>
              </a:rPr>
              <a:t>грубые" </a:t>
            </a:r>
            <a:r>
              <a:rPr sz="1500" dirty="0">
                <a:latin typeface="Calibri"/>
                <a:cs typeface="Calibri"/>
              </a:rPr>
              <a:t>"Задержали</a:t>
            </a:r>
            <a:r>
              <a:rPr sz="1500" spc="244" dirty="0">
                <a:latin typeface="Calibri"/>
                <a:cs typeface="Calibri"/>
              </a:rPr>
              <a:t> </a:t>
            </a:r>
            <a:r>
              <a:rPr sz="1500" dirty="0">
                <a:latin typeface="Calibri"/>
                <a:cs typeface="Calibri"/>
              </a:rPr>
              <a:t>заказ</a:t>
            </a:r>
            <a:r>
              <a:rPr sz="1500" spc="255" dirty="0">
                <a:latin typeface="Calibri"/>
                <a:cs typeface="Calibri"/>
              </a:rPr>
              <a:t> </a:t>
            </a:r>
            <a:r>
              <a:rPr sz="1500" dirty="0">
                <a:latin typeface="Calibri"/>
                <a:cs typeface="Calibri"/>
              </a:rPr>
              <a:t>на</a:t>
            </a:r>
            <a:r>
              <a:rPr sz="1500" spc="255" dirty="0">
                <a:latin typeface="Calibri"/>
                <a:cs typeface="Calibri"/>
              </a:rPr>
              <a:t> </a:t>
            </a:r>
            <a:r>
              <a:rPr sz="1500" dirty="0">
                <a:latin typeface="Calibri"/>
                <a:cs typeface="Calibri"/>
              </a:rPr>
              <a:t>час,</a:t>
            </a:r>
            <a:r>
              <a:rPr sz="1500" spc="240" dirty="0">
                <a:latin typeface="Calibri"/>
                <a:cs typeface="Calibri"/>
              </a:rPr>
              <a:t> </a:t>
            </a:r>
            <a:r>
              <a:rPr sz="1500" dirty="0">
                <a:latin typeface="Calibri"/>
                <a:cs typeface="Calibri"/>
              </a:rPr>
              <a:t>десерты</a:t>
            </a:r>
            <a:r>
              <a:rPr sz="1500" spc="255" dirty="0">
                <a:latin typeface="Calibri"/>
                <a:cs typeface="Calibri"/>
              </a:rPr>
              <a:t> </a:t>
            </a:r>
            <a:r>
              <a:rPr sz="1500" dirty="0">
                <a:latin typeface="Calibri"/>
                <a:cs typeface="Calibri"/>
              </a:rPr>
              <a:t>несвежие"</a:t>
            </a:r>
            <a:r>
              <a:rPr sz="1500" spc="248" dirty="0">
                <a:latin typeface="Calibri"/>
                <a:cs typeface="Calibri"/>
              </a:rPr>
              <a:t> </a:t>
            </a:r>
            <a:r>
              <a:rPr sz="1500" spc="-38" dirty="0">
                <a:latin typeface="Calibri"/>
                <a:cs typeface="Calibri"/>
              </a:rPr>
              <a:t>– </a:t>
            </a:r>
            <a:r>
              <a:rPr sz="1500" spc="-8" dirty="0" err="1">
                <a:solidFill>
                  <a:srgbClr val="8300FF"/>
                </a:solidFill>
                <a:latin typeface="Calibri"/>
                <a:cs typeface="Calibri"/>
              </a:rPr>
              <a:t>отрицательны</a:t>
            </a:r>
            <a:r>
              <a:rPr lang="ru-RU" sz="1500" spc="-8" dirty="0">
                <a:solidFill>
                  <a:srgbClr val="8300FF"/>
                </a:solidFill>
                <a:latin typeface="Calibri"/>
                <a:cs typeface="Calibri"/>
              </a:rPr>
              <a:t>й</a:t>
            </a:r>
            <a:endParaRPr sz="1500" dirty="0">
              <a:latin typeface="Calibri"/>
              <a:cs typeface="Calibri"/>
            </a:endParaRPr>
          </a:p>
          <a:p>
            <a:pPr>
              <a:spcBef>
                <a:spcPts val="221"/>
              </a:spcBef>
            </a:pPr>
            <a:endParaRPr sz="1500" dirty="0">
              <a:latin typeface="Calibri"/>
              <a:cs typeface="Calibri"/>
            </a:endParaRPr>
          </a:p>
          <a:p>
            <a:pPr marL="9525" marR="763905">
              <a:lnSpc>
                <a:spcPct val="113999"/>
              </a:lnSpc>
              <a:spcBef>
                <a:spcPts val="4"/>
              </a:spcBef>
            </a:pPr>
            <a:r>
              <a:rPr sz="1500" dirty="0">
                <a:latin typeface="Calibri"/>
                <a:cs typeface="Calibri"/>
              </a:rPr>
              <a:t>"</a:t>
            </a:r>
            <a:r>
              <a:rPr sz="1500" dirty="0" err="1">
                <a:latin typeface="Calibri"/>
                <a:cs typeface="Calibri"/>
              </a:rPr>
              <a:t>Средни</a:t>
            </a:r>
            <a:r>
              <a:rPr lang="ru-RU" sz="1500" dirty="0">
                <a:latin typeface="Calibri"/>
                <a:cs typeface="Calibri"/>
              </a:rPr>
              <a:t>й</a:t>
            </a:r>
            <a:r>
              <a:rPr sz="1500" spc="-56" dirty="0">
                <a:latin typeface="Calibri"/>
                <a:cs typeface="Calibri"/>
              </a:rPr>
              <a:t> </a:t>
            </a:r>
            <a:r>
              <a:rPr sz="1500" dirty="0">
                <a:latin typeface="Calibri"/>
                <a:cs typeface="Calibri"/>
              </a:rPr>
              <a:t>ресторан,</a:t>
            </a:r>
            <a:r>
              <a:rPr sz="1500" spc="-45" dirty="0">
                <a:latin typeface="Calibri"/>
                <a:cs typeface="Calibri"/>
              </a:rPr>
              <a:t> </a:t>
            </a:r>
            <a:r>
              <a:rPr sz="1500" dirty="0">
                <a:latin typeface="Calibri"/>
                <a:cs typeface="Calibri"/>
              </a:rPr>
              <a:t>ничего</a:t>
            </a:r>
            <a:r>
              <a:rPr sz="1500" spc="-41" dirty="0">
                <a:latin typeface="Calibri"/>
                <a:cs typeface="Calibri"/>
              </a:rPr>
              <a:t> </a:t>
            </a:r>
            <a:r>
              <a:rPr sz="1500" spc="-8" dirty="0">
                <a:latin typeface="Calibri"/>
                <a:cs typeface="Calibri"/>
              </a:rPr>
              <a:t>особенного" </a:t>
            </a:r>
            <a:r>
              <a:rPr sz="1500" dirty="0">
                <a:latin typeface="Calibri"/>
                <a:cs typeface="Calibri"/>
              </a:rPr>
              <a:t>"Цены</a:t>
            </a:r>
            <a:r>
              <a:rPr sz="1500" spc="-30" dirty="0">
                <a:latin typeface="Calibri"/>
                <a:cs typeface="Calibri"/>
              </a:rPr>
              <a:t> </a:t>
            </a:r>
            <a:r>
              <a:rPr sz="1500" dirty="0">
                <a:latin typeface="Calibri"/>
                <a:cs typeface="Calibri"/>
              </a:rPr>
              <a:t>высокие,</a:t>
            </a:r>
            <a:r>
              <a:rPr sz="1500" spc="-23" dirty="0">
                <a:latin typeface="Calibri"/>
                <a:cs typeface="Calibri"/>
              </a:rPr>
              <a:t> </a:t>
            </a:r>
            <a:r>
              <a:rPr sz="1500" dirty="0">
                <a:latin typeface="Calibri"/>
                <a:cs typeface="Calibri"/>
              </a:rPr>
              <a:t>кухня</a:t>
            </a:r>
            <a:r>
              <a:rPr sz="1500" spc="-34" dirty="0">
                <a:latin typeface="Calibri"/>
                <a:cs typeface="Calibri"/>
              </a:rPr>
              <a:t> </a:t>
            </a:r>
            <a:r>
              <a:rPr sz="1500" spc="-8" dirty="0">
                <a:latin typeface="Calibri"/>
                <a:cs typeface="Calibri"/>
              </a:rPr>
              <a:t>обычная"</a:t>
            </a:r>
            <a:endParaRPr sz="1500" dirty="0">
              <a:latin typeface="Calibri"/>
              <a:cs typeface="Calibri"/>
            </a:endParaRPr>
          </a:p>
          <a:p>
            <a:pPr marL="51435">
              <a:spcBef>
                <a:spcPts val="251"/>
              </a:spcBef>
            </a:pPr>
            <a:r>
              <a:rPr sz="1500" dirty="0">
                <a:latin typeface="Calibri"/>
                <a:cs typeface="Calibri"/>
              </a:rPr>
              <a:t>-</a:t>
            </a:r>
            <a:r>
              <a:rPr sz="1500" spc="-8" dirty="0">
                <a:latin typeface="Calibri"/>
                <a:cs typeface="Calibri"/>
              </a:rPr>
              <a:t> </a:t>
            </a:r>
            <a:r>
              <a:rPr sz="1500" spc="-8" dirty="0" err="1">
                <a:solidFill>
                  <a:srgbClr val="8300FF"/>
                </a:solidFill>
                <a:latin typeface="Calibri"/>
                <a:cs typeface="Calibri"/>
              </a:rPr>
              <a:t>не</a:t>
            </a:r>
            <a:r>
              <a:rPr lang="ru-RU" sz="1500" spc="-8" dirty="0">
                <a:solidFill>
                  <a:srgbClr val="8300FF"/>
                </a:solidFill>
                <a:latin typeface="Calibri"/>
                <a:cs typeface="Calibri"/>
              </a:rPr>
              <a:t>й</a:t>
            </a:r>
            <a:r>
              <a:rPr sz="1500" spc="-8" dirty="0" err="1">
                <a:solidFill>
                  <a:srgbClr val="8300FF"/>
                </a:solidFill>
                <a:latin typeface="Calibri"/>
                <a:cs typeface="Calibri"/>
              </a:rPr>
              <a:t>тральны</a:t>
            </a:r>
            <a:r>
              <a:rPr lang="ru-RU" sz="1500" spc="-8" dirty="0">
                <a:solidFill>
                  <a:srgbClr val="8300FF"/>
                </a:solidFill>
                <a:latin typeface="Calibri"/>
                <a:cs typeface="Calibri"/>
              </a:rPr>
              <a:t>й</a:t>
            </a:r>
            <a:endParaRPr sz="1500" dirty="0">
              <a:latin typeface="Calibri"/>
              <a:cs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4187" y="613522"/>
            <a:ext cx="5915025" cy="516969"/>
          </a:xfrm>
          <a:prstGeom prst="rect">
            <a:avLst/>
          </a:prstGeom>
        </p:spPr>
        <p:txBody>
          <a:bodyPr vert="horz" wrap="square" lIns="0" tIns="9049" rIns="0" bIns="0" rtlCol="0" anchor="ctr">
            <a:spAutoFit/>
          </a:bodyPr>
          <a:lstStyle/>
          <a:p>
            <a:pPr marL="9525">
              <a:lnSpc>
                <a:spcPct val="100000"/>
              </a:lnSpc>
              <a:spcBef>
                <a:spcPts val="71"/>
              </a:spcBef>
            </a:pPr>
            <a:r>
              <a:rPr dirty="0"/>
              <a:t>Prompt</a:t>
            </a:r>
            <a:r>
              <a:rPr spc="-146" dirty="0"/>
              <a:t> </a:t>
            </a:r>
            <a:r>
              <a:rPr spc="-8" dirty="0"/>
              <a:t>Chaining</a:t>
            </a:r>
          </a:p>
        </p:txBody>
      </p:sp>
      <p:pic>
        <p:nvPicPr>
          <p:cNvPr id="3" name="object 3"/>
          <p:cNvPicPr/>
          <p:nvPr/>
        </p:nvPicPr>
        <p:blipFill>
          <a:blip r:embed="rId2" cstate="print"/>
          <a:stretch>
            <a:fillRect/>
          </a:stretch>
        </p:blipFill>
        <p:spPr>
          <a:xfrm>
            <a:off x="443712" y="4074795"/>
            <a:ext cx="526733" cy="196595"/>
          </a:xfrm>
          <a:prstGeom prst="rect">
            <a:avLst/>
          </a:prstGeom>
        </p:spPr>
      </p:pic>
      <p:pic>
        <p:nvPicPr>
          <p:cNvPr id="4" name="object 4"/>
          <p:cNvPicPr/>
          <p:nvPr/>
        </p:nvPicPr>
        <p:blipFill>
          <a:blip r:embed="rId3" cstate="print"/>
          <a:stretch>
            <a:fillRect/>
          </a:stretch>
        </p:blipFill>
        <p:spPr>
          <a:xfrm>
            <a:off x="443713" y="4812030"/>
            <a:ext cx="1407509" cy="196596"/>
          </a:xfrm>
          <a:prstGeom prst="rect">
            <a:avLst/>
          </a:prstGeom>
        </p:spPr>
      </p:pic>
      <p:sp>
        <p:nvSpPr>
          <p:cNvPr id="5" name="object 5"/>
          <p:cNvSpPr txBox="1"/>
          <p:nvPr/>
        </p:nvSpPr>
        <p:spPr>
          <a:xfrm>
            <a:off x="434187" y="4238549"/>
            <a:ext cx="7419023" cy="1387303"/>
          </a:xfrm>
          <a:prstGeom prst="rect">
            <a:avLst/>
          </a:prstGeom>
        </p:spPr>
        <p:txBody>
          <a:bodyPr vert="horz" wrap="square" lIns="0" tIns="9525" rIns="0" bIns="0" rtlCol="0">
            <a:spAutoFit/>
          </a:bodyPr>
          <a:lstStyle/>
          <a:p>
            <a:pPr marL="9525" marR="3810">
              <a:lnSpc>
                <a:spcPct val="114399"/>
              </a:lnSpc>
              <a:spcBef>
                <a:spcPts val="75"/>
              </a:spcBef>
            </a:pPr>
            <a:r>
              <a:rPr sz="1200" spc="-8" dirty="0">
                <a:latin typeface="Calibri"/>
                <a:cs typeface="Calibri"/>
              </a:rPr>
              <a:t>"Используя</a:t>
            </a:r>
            <a:r>
              <a:rPr sz="1200" spc="-19" dirty="0">
                <a:latin typeface="Calibri"/>
                <a:cs typeface="Calibri"/>
              </a:rPr>
              <a:t> </a:t>
            </a:r>
            <a:r>
              <a:rPr sz="1200" dirty="0">
                <a:latin typeface="Calibri"/>
                <a:cs typeface="Calibri"/>
              </a:rPr>
              <a:t>информацию</a:t>
            </a:r>
            <a:r>
              <a:rPr sz="1200" spc="-26" dirty="0">
                <a:latin typeface="Calibri"/>
                <a:cs typeface="Calibri"/>
              </a:rPr>
              <a:t> </a:t>
            </a:r>
            <a:r>
              <a:rPr sz="1200" dirty="0">
                <a:latin typeface="Calibri"/>
                <a:cs typeface="Calibri"/>
              </a:rPr>
              <a:t>из</a:t>
            </a:r>
            <a:r>
              <a:rPr sz="1200" spc="-38" dirty="0">
                <a:latin typeface="Calibri"/>
                <a:cs typeface="Calibri"/>
              </a:rPr>
              <a:t> </a:t>
            </a:r>
            <a:r>
              <a:rPr sz="1200" spc="-8" dirty="0">
                <a:latin typeface="Calibri"/>
                <a:cs typeface="Calibri"/>
              </a:rPr>
              <a:t>предыдущих</a:t>
            </a:r>
            <a:r>
              <a:rPr sz="1200" spc="-30" dirty="0">
                <a:latin typeface="Calibri"/>
                <a:cs typeface="Calibri"/>
              </a:rPr>
              <a:t> </a:t>
            </a:r>
            <a:r>
              <a:rPr sz="1200" dirty="0">
                <a:latin typeface="Calibri"/>
                <a:cs typeface="Calibri"/>
              </a:rPr>
              <a:t>шагов,</a:t>
            </a:r>
            <a:r>
              <a:rPr sz="1200" spc="-38" dirty="0">
                <a:latin typeface="Calibri"/>
                <a:cs typeface="Calibri"/>
              </a:rPr>
              <a:t> </a:t>
            </a:r>
            <a:r>
              <a:rPr sz="1200" dirty="0" err="1">
                <a:latin typeface="Calibri"/>
                <a:cs typeface="Calibri"/>
              </a:rPr>
              <a:t>составь</a:t>
            </a:r>
            <a:r>
              <a:rPr sz="1200" spc="-30" dirty="0">
                <a:latin typeface="Calibri"/>
                <a:cs typeface="Calibri"/>
              </a:rPr>
              <a:t> </a:t>
            </a:r>
            <a:r>
              <a:rPr sz="1200" dirty="0" err="1">
                <a:latin typeface="Calibri"/>
                <a:cs typeface="Calibri"/>
              </a:rPr>
              <a:t>примерны</a:t>
            </a:r>
            <a:r>
              <a:rPr lang="ru-RU" sz="1200" dirty="0">
                <a:latin typeface="Calibri"/>
                <a:cs typeface="Calibri"/>
              </a:rPr>
              <a:t>й</a:t>
            </a:r>
            <a:r>
              <a:rPr sz="1200" spc="-30" dirty="0">
                <a:latin typeface="Calibri"/>
                <a:cs typeface="Calibri"/>
              </a:rPr>
              <a:t> </a:t>
            </a:r>
            <a:r>
              <a:rPr sz="1200" spc="-8" dirty="0">
                <a:latin typeface="Calibri"/>
                <a:cs typeface="Calibri"/>
              </a:rPr>
              <a:t>7-</a:t>
            </a:r>
            <a:r>
              <a:rPr sz="1200" dirty="0">
                <a:latin typeface="Calibri"/>
                <a:cs typeface="Calibri"/>
              </a:rPr>
              <a:t>дневны</a:t>
            </a:r>
            <a:r>
              <a:rPr lang="ru-RU" sz="1200" dirty="0">
                <a:latin typeface="Calibri"/>
                <a:cs typeface="Calibri"/>
              </a:rPr>
              <a:t>й</a:t>
            </a:r>
            <a:r>
              <a:rPr sz="1200" spc="-38" dirty="0">
                <a:latin typeface="Calibri"/>
                <a:cs typeface="Calibri"/>
              </a:rPr>
              <a:t> </a:t>
            </a:r>
            <a:r>
              <a:rPr sz="1200" dirty="0">
                <a:latin typeface="Calibri"/>
                <a:cs typeface="Calibri"/>
              </a:rPr>
              <a:t>маршрут</a:t>
            </a:r>
            <a:r>
              <a:rPr sz="1200" spc="-38" dirty="0">
                <a:latin typeface="Calibri"/>
                <a:cs typeface="Calibri"/>
              </a:rPr>
              <a:t> </a:t>
            </a:r>
            <a:r>
              <a:rPr sz="1200" dirty="0">
                <a:latin typeface="Calibri"/>
                <a:cs typeface="Calibri"/>
              </a:rPr>
              <a:t>путешествия</a:t>
            </a:r>
            <a:r>
              <a:rPr sz="1200" spc="-4" dirty="0">
                <a:latin typeface="Calibri"/>
                <a:cs typeface="Calibri"/>
              </a:rPr>
              <a:t> </a:t>
            </a:r>
            <a:r>
              <a:rPr sz="1200" dirty="0">
                <a:latin typeface="Calibri"/>
                <a:cs typeface="Calibri"/>
              </a:rPr>
              <a:t>по</a:t>
            </a:r>
            <a:r>
              <a:rPr sz="1200" spc="-23" dirty="0">
                <a:latin typeface="Calibri"/>
                <a:cs typeface="Calibri"/>
              </a:rPr>
              <a:t> </a:t>
            </a:r>
            <a:r>
              <a:rPr sz="1200" spc="-8" dirty="0">
                <a:latin typeface="Calibri"/>
                <a:cs typeface="Calibri"/>
              </a:rPr>
              <a:t>Европе, </a:t>
            </a:r>
            <a:r>
              <a:rPr sz="1200" dirty="0" err="1">
                <a:latin typeface="Calibri"/>
                <a:cs typeface="Calibri"/>
              </a:rPr>
              <a:t>включающи</a:t>
            </a:r>
            <a:r>
              <a:rPr lang="ru-RU" sz="1200" dirty="0">
                <a:latin typeface="Calibri"/>
                <a:cs typeface="Calibri"/>
              </a:rPr>
              <a:t>й</a:t>
            </a:r>
            <a:r>
              <a:rPr sz="1200" spc="-41" dirty="0">
                <a:latin typeface="Calibri"/>
                <a:cs typeface="Calibri"/>
              </a:rPr>
              <a:t> </a:t>
            </a:r>
            <a:r>
              <a:rPr sz="1200" dirty="0">
                <a:latin typeface="Calibri"/>
                <a:cs typeface="Calibri"/>
              </a:rPr>
              <a:t>посещение 3</a:t>
            </a:r>
            <a:r>
              <a:rPr sz="1200" spc="-23" dirty="0">
                <a:latin typeface="Calibri"/>
                <a:cs typeface="Calibri"/>
              </a:rPr>
              <a:t> </a:t>
            </a:r>
            <a:r>
              <a:rPr sz="1200" dirty="0">
                <a:latin typeface="Calibri"/>
                <a:cs typeface="Calibri"/>
              </a:rPr>
              <a:t>стран.</a:t>
            </a:r>
            <a:r>
              <a:rPr sz="1200" spc="-30" dirty="0">
                <a:latin typeface="Calibri"/>
                <a:cs typeface="Calibri"/>
              </a:rPr>
              <a:t> </a:t>
            </a:r>
            <a:r>
              <a:rPr sz="1200" spc="-38" dirty="0">
                <a:latin typeface="Calibri"/>
                <a:cs typeface="Calibri"/>
              </a:rPr>
              <a:t>"</a:t>
            </a:r>
            <a:endParaRPr sz="1200" dirty="0">
              <a:latin typeface="Calibri"/>
              <a:cs typeface="Calibri"/>
            </a:endParaRPr>
          </a:p>
          <a:p>
            <a:pPr>
              <a:spcBef>
                <a:spcPts val="1279"/>
              </a:spcBef>
            </a:pPr>
            <a:endParaRPr sz="1200" dirty="0">
              <a:latin typeface="Calibri"/>
              <a:cs typeface="Calibri"/>
            </a:endParaRPr>
          </a:p>
          <a:p>
            <a:pPr marL="224314" indent="-214789">
              <a:buClr>
                <a:srgbClr val="8300FF"/>
              </a:buClr>
              <a:buFont typeface="Arial MT"/>
              <a:buChar char="•"/>
              <a:tabLst>
                <a:tab pos="224314" algn="l"/>
              </a:tabLst>
            </a:pPr>
            <a:r>
              <a:rPr sz="1200" dirty="0">
                <a:latin typeface="Calibri"/>
                <a:cs typeface="Calibri"/>
              </a:rPr>
              <a:t>День</a:t>
            </a:r>
            <a:r>
              <a:rPr sz="1200" spc="-41" dirty="0">
                <a:latin typeface="Calibri"/>
                <a:cs typeface="Calibri"/>
              </a:rPr>
              <a:t> </a:t>
            </a:r>
            <a:r>
              <a:rPr sz="1200" spc="-8" dirty="0">
                <a:latin typeface="Calibri"/>
                <a:cs typeface="Calibri"/>
              </a:rPr>
              <a:t>1-</a:t>
            </a:r>
            <a:r>
              <a:rPr sz="1200" dirty="0">
                <a:latin typeface="Calibri"/>
                <a:cs typeface="Calibri"/>
              </a:rPr>
              <a:t>2:</a:t>
            </a:r>
            <a:r>
              <a:rPr sz="1200" spc="-38" dirty="0">
                <a:latin typeface="Calibri"/>
                <a:cs typeface="Calibri"/>
              </a:rPr>
              <a:t> </a:t>
            </a:r>
            <a:r>
              <a:rPr sz="1200" dirty="0">
                <a:latin typeface="Calibri"/>
                <a:cs typeface="Calibri"/>
              </a:rPr>
              <a:t>Париж</a:t>
            </a:r>
            <a:r>
              <a:rPr sz="1200" spc="-41" dirty="0">
                <a:latin typeface="Calibri"/>
                <a:cs typeface="Calibri"/>
              </a:rPr>
              <a:t> </a:t>
            </a:r>
            <a:r>
              <a:rPr sz="1200" dirty="0">
                <a:latin typeface="Calibri"/>
                <a:cs typeface="Calibri"/>
              </a:rPr>
              <a:t>(посещение</a:t>
            </a:r>
            <a:r>
              <a:rPr sz="1200" spc="-15" dirty="0">
                <a:latin typeface="Calibri"/>
                <a:cs typeface="Calibri"/>
              </a:rPr>
              <a:t> </a:t>
            </a:r>
            <a:r>
              <a:rPr sz="1200" dirty="0" err="1">
                <a:latin typeface="Calibri"/>
                <a:cs typeface="Calibri"/>
              </a:rPr>
              <a:t>основных</a:t>
            </a:r>
            <a:r>
              <a:rPr sz="1200" spc="-38" dirty="0">
                <a:latin typeface="Calibri"/>
                <a:cs typeface="Calibri"/>
              </a:rPr>
              <a:t> </a:t>
            </a:r>
            <a:r>
              <a:rPr sz="1200" spc="-8" dirty="0" err="1">
                <a:latin typeface="Calibri"/>
                <a:cs typeface="Calibri"/>
              </a:rPr>
              <a:t>достопримечательносте</a:t>
            </a:r>
            <a:r>
              <a:rPr lang="ru-RU" sz="1200" spc="-8" dirty="0">
                <a:latin typeface="Calibri"/>
                <a:cs typeface="Calibri"/>
              </a:rPr>
              <a:t>й</a:t>
            </a:r>
            <a:r>
              <a:rPr sz="1200" spc="-8" dirty="0">
                <a:latin typeface="Calibri"/>
                <a:cs typeface="Calibri"/>
              </a:rPr>
              <a:t>)</a:t>
            </a:r>
            <a:endParaRPr sz="1200" dirty="0">
              <a:latin typeface="Calibri"/>
              <a:cs typeface="Calibri"/>
            </a:endParaRPr>
          </a:p>
          <a:p>
            <a:pPr marL="224314" indent="-214789">
              <a:spcBef>
                <a:spcPts val="199"/>
              </a:spcBef>
              <a:buClr>
                <a:srgbClr val="8300FF"/>
              </a:buClr>
              <a:buFont typeface="Arial MT"/>
              <a:buChar char="•"/>
              <a:tabLst>
                <a:tab pos="224314" algn="l"/>
              </a:tabLst>
            </a:pPr>
            <a:r>
              <a:rPr sz="1200" dirty="0">
                <a:latin typeface="Calibri"/>
                <a:cs typeface="Calibri"/>
              </a:rPr>
              <a:t>День</a:t>
            </a:r>
            <a:r>
              <a:rPr sz="1200" spc="-23" dirty="0">
                <a:latin typeface="Calibri"/>
                <a:cs typeface="Calibri"/>
              </a:rPr>
              <a:t> </a:t>
            </a:r>
            <a:r>
              <a:rPr sz="1200" spc="-8" dirty="0">
                <a:latin typeface="Calibri"/>
                <a:cs typeface="Calibri"/>
              </a:rPr>
              <a:t>3-</a:t>
            </a:r>
            <a:r>
              <a:rPr sz="1200" dirty="0">
                <a:latin typeface="Calibri"/>
                <a:cs typeface="Calibri"/>
              </a:rPr>
              <a:t>4:</a:t>
            </a:r>
            <a:r>
              <a:rPr sz="1200" spc="-19" dirty="0">
                <a:latin typeface="Calibri"/>
                <a:cs typeface="Calibri"/>
              </a:rPr>
              <a:t> </a:t>
            </a:r>
            <a:r>
              <a:rPr sz="1200" dirty="0">
                <a:latin typeface="Calibri"/>
                <a:cs typeface="Calibri"/>
              </a:rPr>
              <a:t>Прага</a:t>
            </a:r>
            <a:r>
              <a:rPr sz="1200" spc="-30" dirty="0">
                <a:latin typeface="Calibri"/>
                <a:cs typeface="Calibri"/>
              </a:rPr>
              <a:t> </a:t>
            </a:r>
            <a:r>
              <a:rPr sz="1200" dirty="0">
                <a:latin typeface="Calibri"/>
                <a:cs typeface="Calibri"/>
              </a:rPr>
              <a:t>(осмотр</a:t>
            </a:r>
            <a:r>
              <a:rPr sz="1200" spc="4" dirty="0">
                <a:latin typeface="Calibri"/>
                <a:cs typeface="Calibri"/>
              </a:rPr>
              <a:t> </a:t>
            </a:r>
            <a:r>
              <a:rPr sz="1200" spc="-8" dirty="0">
                <a:latin typeface="Calibri"/>
                <a:cs typeface="Calibri"/>
              </a:rPr>
              <a:t>исторических мест)</a:t>
            </a:r>
            <a:endParaRPr sz="1200" dirty="0">
              <a:latin typeface="Calibri"/>
              <a:cs typeface="Calibri"/>
            </a:endParaRPr>
          </a:p>
          <a:p>
            <a:pPr marL="224314" indent="-214789">
              <a:spcBef>
                <a:spcPts val="199"/>
              </a:spcBef>
              <a:buClr>
                <a:srgbClr val="8300FF"/>
              </a:buClr>
              <a:buFont typeface="Arial MT"/>
              <a:buChar char="•"/>
              <a:tabLst>
                <a:tab pos="224314" algn="l"/>
              </a:tabLst>
            </a:pPr>
            <a:r>
              <a:rPr sz="1200" dirty="0">
                <a:latin typeface="Calibri"/>
                <a:cs typeface="Calibri"/>
              </a:rPr>
              <a:t>День</a:t>
            </a:r>
            <a:r>
              <a:rPr sz="1200" spc="-38" dirty="0">
                <a:latin typeface="Calibri"/>
                <a:cs typeface="Calibri"/>
              </a:rPr>
              <a:t> </a:t>
            </a:r>
            <a:r>
              <a:rPr sz="1200" spc="-8" dirty="0">
                <a:latin typeface="Calibri"/>
                <a:cs typeface="Calibri"/>
              </a:rPr>
              <a:t>5-</a:t>
            </a:r>
            <a:r>
              <a:rPr sz="1200" dirty="0">
                <a:latin typeface="Calibri"/>
                <a:cs typeface="Calibri"/>
              </a:rPr>
              <a:t>7:</a:t>
            </a:r>
            <a:r>
              <a:rPr sz="1200" spc="-34" dirty="0">
                <a:latin typeface="Calibri"/>
                <a:cs typeface="Calibri"/>
              </a:rPr>
              <a:t> </a:t>
            </a:r>
            <a:r>
              <a:rPr sz="1200" dirty="0">
                <a:latin typeface="Calibri"/>
                <a:cs typeface="Calibri"/>
              </a:rPr>
              <a:t>Рим</a:t>
            </a:r>
            <a:r>
              <a:rPr sz="1200" spc="-30" dirty="0">
                <a:latin typeface="Calibri"/>
                <a:cs typeface="Calibri"/>
              </a:rPr>
              <a:t> </a:t>
            </a:r>
            <a:r>
              <a:rPr sz="1200" dirty="0">
                <a:latin typeface="Calibri"/>
                <a:cs typeface="Calibri"/>
              </a:rPr>
              <a:t>(изучение</a:t>
            </a:r>
            <a:r>
              <a:rPr sz="1200" spc="-15" dirty="0">
                <a:latin typeface="Calibri"/>
                <a:cs typeface="Calibri"/>
              </a:rPr>
              <a:t> </a:t>
            </a:r>
            <a:r>
              <a:rPr sz="1200" dirty="0">
                <a:latin typeface="Calibri"/>
                <a:cs typeface="Calibri"/>
              </a:rPr>
              <a:t>античных</a:t>
            </a:r>
            <a:r>
              <a:rPr sz="1200" spc="-41" dirty="0">
                <a:latin typeface="Calibri"/>
                <a:cs typeface="Calibri"/>
              </a:rPr>
              <a:t> </a:t>
            </a:r>
            <a:r>
              <a:rPr sz="1200" dirty="0">
                <a:latin typeface="Calibri"/>
                <a:cs typeface="Calibri"/>
              </a:rPr>
              <a:t>и</a:t>
            </a:r>
            <a:r>
              <a:rPr sz="1200" spc="-34" dirty="0">
                <a:latin typeface="Calibri"/>
                <a:cs typeface="Calibri"/>
              </a:rPr>
              <a:t> </a:t>
            </a:r>
            <a:r>
              <a:rPr sz="1200" dirty="0" err="1">
                <a:latin typeface="Calibri"/>
                <a:cs typeface="Calibri"/>
              </a:rPr>
              <a:t>современных</a:t>
            </a:r>
            <a:r>
              <a:rPr sz="1200" spc="-26" dirty="0">
                <a:latin typeface="Calibri"/>
                <a:cs typeface="Calibri"/>
              </a:rPr>
              <a:t> </a:t>
            </a:r>
            <a:r>
              <a:rPr sz="1200" spc="-8" dirty="0" err="1">
                <a:latin typeface="Calibri"/>
                <a:cs typeface="Calibri"/>
              </a:rPr>
              <a:t>достопримечательносте</a:t>
            </a:r>
            <a:r>
              <a:rPr lang="ru-RU" sz="1200" spc="-8" dirty="0">
                <a:latin typeface="Calibri"/>
                <a:cs typeface="Calibri"/>
              </a:rPr>
              <a:t>й</a:t>
            </a:r>
            <a:r>
              <a:rPr sz="1200" spc="-8" dirty="0">
                <a:latin typeface="Calibri"/>
                <a:cs typeface="Calibri"/>
              </a:rPr>
              <a:t>)</a:t>
            </a:r>
            <a:endParaRPr sz="1200" dirty="0">
              <a:latin typeface="Calibri"/>
              <a:cs typeface="Calibri"/>
            </a:endParaRPr>
          </a:p>
        </p:txBody>
      </p:sp>
      <p:pic>
        <p:nvPicPr>
          <p:cNvPr id="6" name="object 6"/>
          <p:cNvPicPr/>
          <p:nvPr/>
        </p:nvPicPr>
        <p:blipFill>
          <a:blip r:embed="rId4" cstate="print"/>
          <a:stretch>
            <a:fillRect/>
          </a:stretch>
        </p:blipFill>
        <p:spPr>
          <a:xfrm>
            <a:off x="443712" y="1776223"/>
            <a:ext cx="488061" cy="196595"/>
          </a:xfrm>
          <a:prstGeom prst="rect">
            <a:avLst/>
          </a:prstGeom>
        </p:spPr>
      </p:pic>
      <p:sp>
        <p:nvSpPr>
          <p:cNvPr id="7" name="object 7"/>
          <p:cNvSpPr txBox="1"/>
          <p:nvPr/>
        </p:nvSpPr>
        <p:spPr>
          <a:xfrm>
            <a:off x="434188" y="1940244"/>
            <a:ext cx="3088481" cy="430567"/>
          </a:xfrm>
          <a:prstGeom prst="rect">
            <a:avLst/>
          </a:prstGeom>
        </p:spPr>
        <p:txBody>
          <a:bodyPr vert="horz" wrap="square" lIns="0" tIns="35243" rIns="0" bIns="0" rtlCol="0">
            <a:spAutoFit/>
          </a:bodyPr>
          <a:lstStyle/>
          <a:p>
            <a:pPr marL="9525">
              <a:spcBef>
                <a:spcPts val="278"/>
              </a:spcBef>
            </a:pPr>
            <a:r>
              <a:rPr sz="1200" dirty="0">
                <a:latin typeface="Calibri"/>
                <a:cs typeface="Calibri"/>
              </a:rPr>
              <a:t>"</a:t>
            </a:r>
            <a:r>
              <a:rPr sz="1200" dirty="0" err="1">
                <a:latin typeface="Calibri"/>
                <a:cs typeface="Calibri"/>
              </a:rPr>
              <a:t>Созда</a:t>
            </a:r>
            <a:r>
              <a:rPr lang="ru-RU" sz="1200" dirty="0">
                <a:latin typeface="Calibri"/>
                <a:cs typeface="Calibri"/>
              </a:rPr>
              <a:t>й</a:t>
            </a:r>
            <a:r>
              <a:rPr sz="1200" spc="-38" dirty="0">
                <a:latin typeface="Calibri"/>
                <a:cs typeface="Calibri"/>
              </a:rPr>
              <a:t> </a:t>
            </a:r>
            <a:r>
              <a:rPr sz="1200" dirty="0">
                <a:latin typeface="Calibri"/>
                <a:cs typeface="Calibri"/>
              </a:rPr>
              <a:t>список</a:t>
            </a:r>
            <a:r>
              <a:rPr sz="1200" spc="-19" dirty="0">
                <a:latin typeface="Calibri"/>
                <a:cs typeface="Calibri"/>
              </a:rPr>
              <a:t> </a:t>
            </a:r>
            <a:r>
              <a:rPr sz="1200" dirty="0">
                <a:latin typeface="Calibri"/>
                <a:cs typeface="Calibri"/>
              </a:rPr>
              <a:t>из</a:t>
            </a:r>
            <a:r>
              <a:rPr sz="1200" spc="-30" dirty="0">
                <a:latin typeface="Calibri"/>
                <a:cs typeface="Calibri"/>
              </a:rPr>
              <a:t> </a:t>
            </a:r>
            <a:r>
              <a:rPr sz="1200" dirty="0">
                <a:latin typeface="Calibri"/>
                <a:cs typeface="Calibri"/>
              </a:rPr>
              <a:t>5</a:t>
            </a:r>
            <a:r>
              <a:rPr sz="1200" spc="-38" dirty="0">
                <a:latin typeface="Calibri"/>
                <a:cs typeface="Calibri"/>
              </a:rPr>
              <a:t> </a:t>
            </a:r>
            <a:r>
              <a:rPr sz="1200" dirty="0">
                <a:latin typeface="Calibri"/>
                <a:cs typeface="Calibri"/>
              </a:rPr>
              <a:t>популярных</a:t>
            </a:r>
            <a:r>
              <a:rPr sz="1200" spc="-19" dirty="0">
                <a:latin typeface="Calibri"/>
                <a:cs typeface="Calibri"/>
              </a:rPr>
              <a:t> </a:t>
            </a:r>
            <a:r>
              <a:rPr sz="1200" spc="-8" dirty="0">
                <a:latin typeface="Calibri"/>
                <a:cs typeface="Calibri"/>
              </a:rPr>
              <a:t>туристических</a:t>
            </a:r>
            <a:endParaRPr sz="1200" dirty="0">
              <a:latin typeface="Calibri"/>
              <a:cs typeface="Calibri"/>
            </a:endParaRPr>
          </a:p>
          <a:p>
            <a:pPr marL="9525">
              <a:spcBef>
                <a:spcPts val="210"/>
              </a:spcBef>
            </a:pPr>
            <a:r>
              <a:rPr sz="1200" dirty="0" err="1">
                <a:latin typeface="Calibri"/>
                <a:cs typeface="Calibri"/>
              </a:rPr>
              <a:t>направлени</a:t>
            </a:r>
            <a:r>
              <a:rPr lang="ru-RU" sz="1200" dirty="0">
                <a:latin typeface="Calibri"/>
                <a:cs typeface="Calibri"/>
              </a:rPr>
              <a:t>й</a:t>
            </a:r>
            <a:r>
              <a:rPr sz="1200" spc="-23" dirty="0">
                <a:latin typeface="Calibri"/>
                <a:cs typeface="Calibri"/>
              </a:rPr>
              <a:t> </a:t>
            </a:r>
            <a:r>
              <a:rPr sz="1200" dirty="0">
                <a:latin typeface="Calibri"/>
                <a:cs typeface="Calibri"/>
              </a:rPr>
              <a:t>в</a:t>
            </a:r>
            <a:r>
              <a:rPr sz="1200" spc="-11" dirty="0">
                <a:latin typeface="Calibri"/>
                <a:cs typeface="Calibri"/>
              </a:rPr>
              <a:t> </a:t>
            </a:r>
            <a:r>
              <a:rPr sz="1200" spc="-8" dirty="0">
                <a:latin typeface="Calibri"/>
                <a:cs typeface="Calibri"/>
              </a:rPr>
              <a:t>Европе."</a:t>
            </a:r>
            <a:endParaRPr sz="1200" dirty="0">
              <a:latin typeface="Calibri"/>
              <a:cs typeface="Calibri"/>
            </a:endParaRPr>
          </a:p>
        </p:txBody>
      </p:sp>
      <p:pic>
        <p:nvPicPr>
          <p:cNvPr id="8" name="object 8"/>
          <p:cNvPicPr/>
          <p:nvPr/>
        </p:nvPicPr>
        <p:blipFill>
          <a:blip r:embed="rId3" cstate="print"/>
          <a:stretch>
            <a:fillRect/>
          </a:stretch>
        </p:blipFill>
        <p:spPr>
          <a:xfrm>
            <a:off x="443713" y="2513647"/>
            <a:ext cx="1407509" cy="196595"/>
          </a:xfrm>
          <a:prstGeom prst="rect">
            <a:avLst/>
          </a:prstGeom>
        </p:spPr>
      </p:pic>
      <p:sp>
        <p:nvSpPr>
          <p:cNvPr id="9" name="object 9"/>
          <p:cNvSpPr txBox="1"/>
          <p:nvPr/>
        </p:nvSpPr>
        <p:spPr>
          <a:xfrm>
            <a:off x="434187" y="2681973"/>
            <a:ext cx="959644" cy="1061027"/>
          </a:xfrm>
          <a:prstGeom prst="rect">
            <a:avLst/>
          </a:prstGeom>
        </p:spPr>
        <p:txBody>
          <a:bodyPr vert="horz" wrap="square" lIns="0" tIns="34766" rIns="0" bIns="0" rtlCol="0">
            <a:spAutoFit/>
          </a:bodyPr>
          <a:lstStyle/>
          <a:p>
            <a:pPr marL="224314" indent="-214789">
              <a:spcBef>
                <a:spcPts val="274"/>
              </a:spcBef>
              <a:buClr>
                <a:srgbClr val="8300FF"/>
              </a:buClr>
              <a:buFont typeface="Arial MT"/>
              <a:buChar char="•"/>
              <a:tabLst>
                <a:tab pos="224314" algn="l"/>
              </a:tabLst>
            </a:pPr>
            <a:r>
              <a:rPr sz="1200" spc="-8" dirty="0">
                <a:latin typeface="Calibri"/>
                <a:cs typeface="Calibri"/>
              </a:rPr>
              <a:t>Париж</a:t>
            </a:r>
            <a:endParaRPr sz="1200">
              <a:latin typeface="Calibri"/>
              <a:cs typeface="Calibri"/>
            </a:endParaRPr>
          </a:p>
          <a:p>
            <a:pPr marL="224314" indent="-214789">
              <a:spcBef>
                <a:spcPts val="195"/>
              </a:spcBef>
              <a:buClr>
                <a:srgbClr val="8300FF"/>
              </a:buClr>
              <a:buFont typeface="Arial MT"/>
              <a:buChar char="•"/>
              <a:tabLst>
                <a:tab pos="224314" algn="l"/>
              </a:tabLst>
            </a:pPr>
            <a:r>
              <a:rPr sz="1200" spc="-19" dirty="0">
                <a:latin typeface="Calibri"/>
                <a:cs typeface="Calibri"/>
              </a:rPr>
              <a:t>Рим</a:t>
            </a:r>
            <a:endParaRPr sz="1200">
              <a:latin typeface="Calibri"/>
              <a:cs typeface="Calibri"/>
            </a:endParaRPr>
          </a:p>
          <a:p>
            <a:pPr marL="224314" indent="-214789">
              <a:spcBef>
                <a:spcPts val="199"/>
              </a:spcBef>
              <a:buClr>
                <a:srgbClr val="8300FF"/>
              </a:buClr>
              <a:buFont typeface="Arial MT"/>
              <a:buChar char="•"/>
              <a:tabLst>
                <a:tab pos="224314" algn="l"/>
              </a:tabLst>
            </a:pPr>
            <a:r>
              <a:rPr sz="1200" spc="-8" dirty="0">
                <a:latin typeface="Calibri"/>
                <a:cs typeface="Calibri"/>
              </a:rPr>
              <a:t>Барселона</a:t>
            </a:r>
            <a:endParaRPr sz="1200">
              <a:latin typeface="Calibri"/>
              <a:cs typeface="Calibri"/>
            </a:endParaRPr>
          </a:p>
          <a:p>
            <a:pPr marL="224314" indent="-214789">
              <a:spcBef>
                <a:spcPts val="210"/>
              </a:spcBef>
              <a:buClr>
                <a:srgbClr val="8300FF"/>
              </a:buClr>
              <a:buFont typeface="Arial MT"/>
              <a:buChar char="•"/>
              <a:tabLst>
                <a:tab pos="224314" algn="l"/>
              </a:tabLst>
            </a:pPr>
            <a:r>
              <a:rPr sz="1200" spc="-8" dirty="0">
                <a:latin typeface="Calibri"/>
                <a:cs typeface="Calibri"/>
              </a:rPr>
              <a:t>Прага</a:t>
            </a:r>
            <a:endParaRPr sz="1200">
              <a:latin typeface="Calibri"/>
              <a:cs typeface="Calibri"/>
            </a:endParaRPr>
          </a:p>
          <a:p>
            <a:pPr marL="224314" indent="-214789">
              <a:spcBef>
                <a:spcPts val="199"/>
              </a:spcBef>
              <a:buClr>
                <a:srgbClr val="8300FF"/>
              </a:buClr>
              <a:buFont typeface="Arial MT"/>
              <a:buChar char="•"/>
              <a:tabLst>
                <a:tab pos="224314" algn="l"/>
              </a:tabLst>
            </a:pPr>
            <a:r>
              <a:rPr sz="1200" spc="-8" dirty="0">
                <a:latin typeface="Calibri"/>
                <a:cs typeface="Calibri"/>
              </a:rPr>
              <a:t>Амстердам</a:t>
            </a:r>
            <a:endParaRPr sz="1200">
              <a:latin typeface="Calibri"/>
              <a:cs typeface="Calibri"/>
            </a:endParaRPr>
          </a:p>
        </p:txBody>
      </p:sp>
      <p:pic>
        <p:nvPicPr>
          <p:cNvPr id="10" name="object 10"/>
          <p:cNvPicPr/>
          <p:nvPr/>
        </p:nvPicPr>
        <p:blipFill>
          <a:blip r:embed="rId5" cstate="print"/>
          <a:stretch>
            <a:fillRect/>
          </a:stretch>
        </p:blipFill>
        <p:spPr>
          <a:xfrm>
            <a:off x="4028122" y="1776223"/>
            <a:ext cx="524065" cy="196595"/>
          </a:xfrm>
          <a:prstGeom prst="rect">
            <a:avLst/>
          </a:prstGeom>
        </p:spPr>
      </p:pic>
      <p:sp>
        <p:nvSpPr>
          <p:cNvPr id="11" name="object 11"/>
          <p:cNvSpPr txBox="1"/>
          <p:nvPr/>
        </p:nvSpPr>
        <p:spPr>
          <a:xfrm>
            <a:off x="4018597" y="1940244"/>
            <a:ext cx="4090035" cy="430567"/>
          </a:xfrm>
          <a:prstGeom prst="rect">
            <a:avLst/>
          </a:prstGeom>
        </p:spPr>
        <p:txBody>
          <a:bodyPr vert="horz" wrap="square" lIns="0" tIns="35243" rIns="0" bIns="0" rtlCol="0">
            <a:spAutoFit/>
          </a:bodyPr>
          <a:lstStyle/>
          <a:p>
            <a:pPr marL="9525">
              <a:spcBef>
                <a:spcPts val="278"/>
              </a:spcBef>
            </a:pPr>
            <a:r>
              <a:rPr sz="1200" dirty="0">
                <a:latin typeface="Calibri"/>
                <a:cs typeface="Calibri"/>
              </a:rPr>
              <a:t>"Для</a:t>
            </a:r>
            <a:r>
              <a:rPr sz="1200" spc="-23" dirty="0">
                <a:latin typeface="Calibri"/>
                <a:cs typeface="Calibri"/>
              </a:rPr>
              <a:t> </a:t>
            </a:r>
            <a:r>
              <a:rPr sz="1200" spc="-8" dirty="0">
                <a:latin typeface="Calibri"/>
                <a:cs typeface="Calibri"/>
              </a:rPr>
              <a:t>каждого</a:t>
            </a:r>
            <a:r>
              <a:rPr sz="1200" spc="-34" dirty="0">
                <a:latin typeface="Calibri"/>
                <a:cs typeface="Calibri"/>
              </a:rPr>
              <a:t> </a:t>
            </a:r>
            <a:r>
              <a:rPr sz="1200" dirty="0">
                <a:latin typeface="Calibri"/>
                <a:cs typeface="Calibri"/>
              </a:rPr>
              <a:t>направления</a:t>
            </a:r>
            <a:r>
              <a:rPr sz="1200" spc="-23" dirty="0">
                <a:latin typeface="Calibri"/>
                <a:cs typeface="Calibri"/>
              </a:rPr>
              <a:t> </a:t>
            </a:r>
            <a:r>
              <a:rPr sz="1200" dirty="0">
                <a:latin typeface="Calibri"/>
                <a:cs typeface="Calibri"/>
              </a:rPr>
              <a:t>из</a:t>
            </a:r>
            <a:r>
              <a:rPr sz="1200" spc="-26" dirty="0">
                <a:latin typeface="Calibri"/>
                <a:cs typeface="Calibri"/>
              </a:rPr>
              <a:t> </a:t>
            </a:r>
            <a:r>
              <a:rPr sz="1200" spc="-8" dirty="0">
                <a:latin typeface="Calibri"/>
                <a:cs typeface="Calibri"/>
              </a:rPr>
              <a:t>предыдущего</a:t>
            </a:r>
            <a:r>
              <a:rPr sz="1200" spc="-11" dirty="0">
                <a:latin typeface="Calibri"/>
                <a:cs typeface="Calibri"/>
              </a:rPr>
              <a:t> </a:t>
            </a:r>
            <a:r>
              <a:rPr sz="1200" dirty="0">
                <a:latin typeface="Calibri"/>
                <a:cs typeface="Calibri"/>
              </a:rPr>
              <a:t>списка,</a:t>
            </a:r>
            <a:r>
              <a:rPr sz="1200" spc="-15" dirty="0">
                <a:latin typeface="Calibri"/>
                <a:cs typeface="Calibri"/>
              </a:rPr>
              <a:t> </a:t>
            </a:r>
            <a:r>
              <a:rPr sz="1200" spc="-8" dirty="0">
                <a:latin typeface="Calibri"/>
                <a:cs typeface="Calibri"/>
              </a:rPr>
              <a:t>предложи</a:t>
            </a:r>
            <a:endParaRPr sz="1200">
              <a:latin typeface="Calibri"/>
              <a:cs typeface="Calibri"/>
            </a:endParaRPr>
          </a:p>
          <a:p>
            <a:pPr marL="9525">
              <a:spcBef>
                <a:spcPts val="210"/>
              </a:spcBef>
            </a:pPr>
            <a:r>
              <a:rPr sz="1200" dirty="0">
                <a:latin typeface="Calibri"/>
                <a:cs typeface="Calibri"/>
              </a:rPr>
              <a:t>3</a:t>
            </a:r>
            <a:r>
              <a:rPr sz="1200" spc="-15" dirty="0">
                <a:latin typeface="Calibri"/>
                <a:cs typeface="Calibri"/>
              </a:rPr>
              <a:t> </a:t>
            </a:r>
            <a:r>
              <a:rPr sz="1200" spc="-8" dirty="0">
                <a:latin typeface="Calibri"/>
                <a:cs typeface="Calibri"/>
              </a:rPr>
              <a:t>главные</a:t>
            </a:r>
            <a:r>
              <a:rPr sz="1200" spc="-34" dirty="0">
                <a:latin typeface="Calibri"/>
                <a:cs typeface="Calibri"/>
              </a:rPr>
              <a:t> </a:t>
            </a:r>
            <a:r>
              <a:rPr sz="1200" spc="-8" dirty="0">
                <a:latin typeface="Calibri"/>
                <a:cs typeface="Calibri"/>
              </a:rPr>
              <a:t>достопримечательности.</a:t>
            </a:r>
            <a:r>
              <a:rPr sz="1200" spc="23" dirty="0">
                <a:latin typeface="Calibri"/>
                <a:cs typeface="Calibri"/>
              </a:rPr>
              <a:t> </a:t>
            </a:r>
            <a:r>
              <a:rPr sz="1200" spc="-38" dirty="0">
                <a:latin typeface="Calibri"/>
                <a:cs typeface="Calibri"/>
              </a:rPr>
              <a:t>"</a:t>
            </a:r>
            <a:endParaRPr sz="1200">
              <a:latin typeface="Calibri"/>
              <a:cs typeface="Calibri"/>
            </a:endParaRPr>
          </a:p>
        </p:txBody>
      </p:sp>
      <p:pic>
        <p:nvPicPr>
          <p:cNvPr id="12" name="object 12"/>
          <p:cNvPicPr/>
          <p:nvPr/>
        </p:nvPicPr>
        <p:blipFill>
          <a:blip r:embed="rId3" cstate="print"/>
          <a:stretch>
            <a:fillRect/>
          </a:stretch>
        </p:blipFill>
        <p:spPr>
          <a:xfrm>
            <a:off x="4028122" y="2513647"/>
            <a:ext cx="1407795" cy="196595"/>
          </a:xfrm>
          <a:prstGeom prst="rect">
            <a:avLst/>
          </a:prstGeom>
        </p:spPr>
      </p:pic>
      <p:sp>
        <p:nvSpPr>
          <p:cNvPr id="13" name="object 13"/>
          <p:cNvSpPr txBox="1">
            <a:spLocks noGrp="1"/>
          </p:cNvSpPr>
          <p:nvPr>
            <p:ph type="body" idx="1"/>
          </p:nvPr>
        </p:nvSpPr>
        <p:spPr>
          <a:xfrm>
            <a:off x="3747123" y="2838091"/>
            <a:ext cx="5915025" cy="1061027"/>
          </a:xfrm>
          <a:prstGeom prst="rect">
            <a:avLst/>
          </a:prstGeom>
        </p:spPr>
        <p:txBody>
          <a:bodyPr vert="horz" wrap="square" lIns="0" tIns="34766" rIns="0" bIns="0" rtlCol="0">
            <a:spAutoFit/>
          </a:bodyPr>
          <a:lstStyle/>
          <a:p>
            <a:pPr marL="224314" indent="-214789">
              <a:lnSpc>
                <a:spcPct val="100000"/>
              </a:lnSpc>
              <a:spcBef>
                <a:spcPts val="274"/>
              </a:spcBef>
              <a:buClr>
                <a:srgbClr val="8300FF"/>
              </a:buClr>
              <a:buFont typeface="Arial MT"/>
              <a:buChar char="•"/>
              <a:tabLst>
                <a:tab pos="224314" algn="l"/>
              </a:tabLst>
            </a:pPr>
            <a:r>
              <a:rPr sz="1200" dirty="0"/>
              <a:t>Париж:</a:t>
            </a:r>
            <a:r>
              <a:rPr sz="1200" spc="-30" dirty="0"/>
              <a:t> </a:t>
            </a:r>
            <a:r>
              <a:rPr sz="1200" spc="-8" dirty="0" err="1"/>
              <a:t>Э</a:t>
            </a:r>
            <a:r>
              <a:rPr lang="ru-RU" sz="1200" spc="-8" dirty="0"/>
              <a:t>й</a:t>
            </a:r>
            <a:r>
              <a:rPr sz="1200" spc="-8" dirty="0" err="1"/>
              <a:t>фелева</a:t>
            </a:r>
            <a:r>
              <a:rPr sz="1200" spc="-23" dirty="0"/>
              <a:t> </a:t>
            </a:r>
            <a:r>
              <a:rPr sz="1200" dirty="0"/>
              <a:t>башня,</a:t>
            </a:r>
            <a:r>
              <a:rPr sz="1200" spc="-23" dirty="0"/>
              <a:t> </a:t>
            </a:r>
            <a:r>
              <a:rPr sz="1200" dirty="0"/>
              <a:t>Лувр,</a:t>
            </a:r>
            <a:r>
              <a:rPr sz="1200" spc="-11" dirty="0"/>
              <a:t> </a:t>
            </a:r>
            <a:r>
              <a:rPr sz="1200" spc="-8" dirty="0"/>
              <a:t>Нотр-</a:t>
            </a:r>
            <a:r>
              <a:rPr sz="1200" spc="-19" dirty="0"/>
              <a:t>Дам</a:t>
            </a:r>
          </a:p>
          <a:p>
            <a:pPr marL="224314" indent="-214789">
              <a:lnSpc>
                <a:spcPct val="100000"/>
              </a:lnSpc>
              <a:spcBef>
                <a:spcPts val="195"/>
              </a:spcBef>
              <a:buClr>
                <a:srgbClr val="8300FF"/>
              </a:buClr>
              <a:buFont typeface="Arial MT"/>
              <a:buChar char="•"/>
              <a:tabLst>
                <a:tab pos="224314" algn="l"/>
              </a:tabLst>
            </a:pPr>
            <a:r>
              <a:rPr sz="1200" dirty="0"/>
              <a:t>Рим:</a:t>
            </a:r>
            <a:r>
              <a:rPr sz="1200" spc="-34" dirty="0"/>
              <a:t> </a:t>
            </a:r>
            <a:r>
              <a:rPr sz="1200" spc="-8" dirty="0" err="1"/>
              <a:t>Колизе</a:t>
            </a:r>
            <a:r>
              <a:rPr lang="ru-RU" sz="1200" spc="-8" dirty="0"/>
              <a:t>й</a:t>
            </a:r>
            <a:r>
              <a:rPr sz="1200" spc="-8" dirty="0"/>
              <a:t>,</a:t>
            </a:r>
            <a:r>
              <a:rPr sz="1200" spc="-30" dirty="0"/>
              <a:t> </a:t>
            </a:r>
            <a:r>
              <a:rPr sz="1200" dirty="0"/>
              <a:t>Пантеон,</a:t>
            </a:r>
            <a:r>
              <a:rPr sz="1200" spc="-26" dirty="0"/>
              <a:t> </a:t>
            </a:r>
            <a:r>
              <a:rPr sz="1200" dirty="0"/>
              <a:t>фонтан</a:t>
            </a:r>
            <a:r>
              <a:rPr sz="1200" spc="-34" dirty="0"/>
              <a:t> </a:t>
            </a:r>
            <a:r>
              <a:rPr sz="1200" spc="-15" dirty="0"/>
              <a:t>Треви</a:t>
            </a:r>
          </a:p>
          <a:p>
            <a:pPr marL="224314" indent="-214789">
              <a:lnSpc>
                <a:spcPct val="100000"/>
              </a:lnSpc>
              <a:spcBef>
                <a:spcPts val="199"/>
              </a:spcBef>
              <a:buClr>
                <a:srgbClr val="8300FF"/>
              </a:buClr>
              <a:buFont typeface="Arial MT"/>
              <a:buChar char="•"/>
              <a:tabLst>
                <a:tab pos="224314" algn="l"/>
              </a:tabLst>
            </a:pPr>
            <a:r>
              <a:rPr sz="1200" dirty="0"/>
              <a:t>Барселона:</a:t>
            </a:r>
            <a:r>
              <a:rPr sz="1200" spc="-34" dirty="0"/>
              <a:t> </a:t>
            </a:r>
            <a:r>
              <a:rPr sz="1200" dirty="0"/>
              <a:t>Саграда</a:t>
            </a:r>
            <a:r>
              <a:rPr sz="1200" spc="-34" dirty="0"/>
              <a:t> </a:t>
            </a:r>
            <a:r>
              <a:rPr sz="1200" dirty="0"/>
              <a:t>Фамилия,</a:t>
            </a:r>
            <a:r>
              <a:rPr sz="1200" spc="-30" dirty="0"/>
              <a:t> </a:t>
            </a:r>
            <a:r>
              <a:rPr sz="1200" spc="-15" dirty="0" err="1"/>
              <a:t>Готически</a:t>
            </a:r>
            <a:r>
              <a:rPr lang="ru-RU" sz="1200" spc="-15" dirty="0"/>
              <a:t>й</a:t>
            </a:r>
            <a:r>
              <a:rPr sz="1200" spc="-15" dirty="0"/>
              <a:t> </a:t>
            </a:r>
            <a:r>
              <a:rPr sz="1200" dirty="0"/>
              <a:t>квартал,</a:t>
            </a:r>
            <a:r>
              <a:rPr sz="1200" spc="-45" dirty="0"/>
              <a:t> </a:t>
            </a:r>
            <a:r>
              <a:rPr sz="1200" dirty="0"/>
              <a:t>парк</a:t>
            </a:r>
            <a:r>
              <a:rPr sz="1200" spc="-23" dirty="0"/>
              <a:t> </a:t>
            </a:r>
            <a:r>
              <a:rPr sz="1200" spc="-8" dirty="0"/>
              <a:t>Гуэль</a:t>
            </a:r>
          </a:p>
          <a:p>
            <a:pPr marL="224314" indent="-214789">
              <a:lnSpc>
                <a:spcPct val="100000"/>
              </a:lnSpc>
              <a:spcBef>
                <a:spcPts val="210"/>
              </a:spcBef>
              <a:buClr>
                <a:srgbClr val="8300FF"/>
              </a:buClr>
              <a:buFont typeface="Arial MT"/>
              <a:buChar char="•"/>
              <a:tabLst>
                <a:tab pos="224314" algn="l"/>
              </a:tabLst>
            </a:pPr>
            <a:r>
              <a:rPr sz="1200" dirty="0"/>
              <a:t>Прага:</a:t>
            </a:r>
            <a:r>
              <a:rPr sz="1200" spc="-60" dirty="0"/>
              <a:t> </a:t>
            </a:r>
            <a:r>
              <a:rPr sz="1200" dirty="0" err="1"/>
              <a:t>Пражски</a:t>
            </a:r>
            <a:r>
              <a:rPr lang="ru-RU" sz="1200" dirty="0"/>
              <a:t>й</a:t>
            </a:r>
            <a:r>
              <a:rPr sz="1200" spc="-56" dirty="0"/>
              <a:t> </a:t>
            </a:r>
            <a:r>
              <a:rPr sz="1200" dirty="0"/>
              <a:t>Град,</a:t>
            </a:r>
            <a:r>
              <a:rPr sz="1200" spc="-41" dirty="0"/>
              <a:t> </a:t>
            </a:r>
            <a:r>
              <a:rPr sz="1200" dirty="0"/>
              <a:t>Карлов</a:t>
            </a:r>
            <a:r>
              <a:rPr sz="1200" spc="-38" dirty="0"/>
              <a:t> </a:t>
            </a:r>
            <a:r>
              <a:rPr sz="1200" dirty="0"/>
              <a:t>мост,</a:t>
            </a:r>
            <a:r>
              <a:rPr sz="1200" spc="-11" dirty="0"/>
              <a:t> </a:t>
            </a:r>
            <a:r>
              <a:rPr sz="1200" spc="-8" dirty="0"/>
              <a:t>Староместская</a:t>
            </a:r>
            <a:r>
              <a:rPr sz="1200" spc="-30" dirty="0"/>
              <a:t> </a:t>
            </a:r>
            <a:r>
              <a:rPr sz="1200" spc="-8" dirty="0"/>
              <a:t>площадь</a:t>
            </a:r>
          </a:p>
          <a:p>
            <a:pPr marL="224314" indent="-214789">
              <a:lnSpc>
                <a:spcPct val="100000"/>
              </a:lnSpc>
              <a:spcBef>
                <a:spcPts val="199"/>
              </a:spcBef>
              <a:buClr>
                <a:srgbClr val="8300FF"/>
              </a:buClr>
              <a:buFont typeface="Arial MT"/>
              <a:buChar char="•"/>
              <a:tabLst>
                <a:tab pos="224314" algn="l"/>
              </a:tabLst>
            </a:pPr>
            <a:r>
              <a:rPr sz="1200" spc="-8" dirty="0"/>
              <a:t>Амстердам:</a:t>
            </a:r>
            <a:r>
              <a:rPr sz="1200" spc="-19" dirty="0"/>
              <a:t> </a:t>
            </a:r>
            <a:r>
              <a:rPr sz="1200" dirty="0"/>
              <a:t>Дом</a:t>
            </a:r>
            <a:r>
              <a:rPr sz="1200" spc="-19" dirty="0"/>
              <a:t> </a:t>
            </a:r>
            <a:r>
              <a:rPr sz="1200" dirty="0"/>
              <a:t>Анны</a:t>
            </a:r>
            <a:r>
              <a:rPr sz="1200" spc="-34" dirty="0"/>
              <a:t> </a:t>
            </a:r>
            <a:r>
              <a:rPr sz="1200" dirty="0"/>
              <a:t>Франк,</a:t>
            </a:r>
            <a:r>
              <a:rPr sz="1200" spc="-38" dirty="0"/>
              <a:t> </a:t>
            </a:r>
            <a:r>
              <a:rPr sz="1200" dirty="0" err="1"/>
              <a:t>Королевски</a:t>
            </a:r>
            <a:r>
              <a:rPr lang="ru-RU" sz="1200" dirty="0"/>
              <a:t>й</a:t>
            </a:r>
            <a:r>
              <a:rPr sz="1200" spc="-4" dirty="0"/>
              <a:t> </a:t>
            </a:r>
            <a:r>
              <a:rPr sz="1200" dirty="0"/>
              <a:t>дворец,</a:t>
            </a:r>
            <a:r>
              <a:rPr sz="1200" spc="-15" dirty="0"/>
              <a:t> </a:t>
            </a:r>
            <a:r>
              <a:rPr sz="1200" dirty="0" err="1"/>
              <a:t>Музе</a:t>
            </a:r>
            <a:r>
              <a:rPr lang="ru-RU" sz="1200" dirty="0"/>
              <a:t>й</a:t>
            </a:r>
            <a:r>
              <a:rPr sz="1200" spc="-19" dirty="0"/>
              <a:t> </a:t>
            </a:r>
            <a:r>
              <a:rPr sz="1200" dirty="0"/>
              <a:t>Ван</a:t>
            </a:r>
            <a:r>
              <a:rPr sz="1200" spc="-26" dirty="0"/>
              <a:t> </a:t>
            </a:r>
            <a:r>
              <a:rPr sz="1200" spc="-15" dirty="0"/>
              <a:t>Гога</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5498EBE-F32E-B641-97A5-3AFD2542AD24}"/>
              </a:ext>
            </a:extLst>
          </p:cNvPr>
          <p:cNvSpPr>
            <a:spLocks noGrp="1"/>
          </p:cNvSpPr>
          <p:nvPr>
            <p:ph type="title"/>
          </p:nvPr>
        </p:nvSpPr>
        <p:spPr/>
        <p:txBody>
          <a:bodyPr/>
          <a:lstStyle/>
          <a:p>
            <a:r>
              <a:rPr lang="ru-RU" dirty="0"/>
              <a:t>Архитектура выходного слоя</a:t>
            </a:r>
          </a:p>
        </p:txBody>
      </p:sp>
      <p:pic>
        <p:nvPicPr>
          <p:cNvPr id="5" name="Объект 4">
            <a:extLst>
              <a:ext uri="{FF2B5EF4-FFF2-40B4-BE49-F238E27FC236}">
                <a16:creationId xmlns:a16="http://schemas.microsoft.com/office/drawing/2014/main" id="{BA52A221-9090-6545-A567-398DBFD1D5B8}"/>
              </a:ext>
            </a:extLst>
          </p:cNvPr>
          <p:cNvPicPr>
            <a:picLocks noGrp="1" noChangeAspect="1"/>
          </p:cNvPicPr>
          <p:nvPr>
            <p:ph idx="1"/>
          </p:nvPr>
        </p:nvPicPr>
        <p:blipFill>
          <a:blip r:embed="rId2"/>
          <a:stretch>
            <a:fillRect/>
          </a:stretch>
        </p:blipFill>
        <p:spPr>
          <a:xfrm>
            <a:off x="1846102" y="1227421"/>
            <a:ext cx="5451796" cy="5355941"/>
          </a:xfrm>
          <a:prstGeom prst="rect">
            <a:avLst/>
          </a:prstGeom>
        </p:spPr>
      </p:pic>
      <p:sp>
        <p:nvSpPr>
          <p:cNvPr id="4" name="Номер слайда 3">
            <a:extLst>
              <a:ext uri="{FF2B5EF4-FFF2-40B4-BE49-F238E27FC236}">
                <a16:creationId xmlns:a16="http://schemas.microsoft.com/office/drawing/2014/main" id="{2B43D911-5C0E-374A-BD12-B96FB52DEE87}"/>
              </a:ext>
            </a:extLst>
          </p:cNvPr>
          <p:cNvSpPr>
            <a:spLocks noGrp="1"/>
          </p:cNvSpPr>
          <p:nvPr>
            <p:ph type="sldNum" sz="quarter" idx="12"/>
          </p:nvPr>
        </p:nvSpPr>
        <p:spPr/>
        <p:txBody>
          <a:bodyPr/>
          <a:lstStyle/>
          <a:p>
            <a:fld id="{38237106-F2ED-405E-BC33-CC3CF426205F}" type="slidenum">
              <a:rPr lang="en-US" smtClean="0"/>
              <a:pPr/>
              <a:t>7</a:t>
            </a:fld>
            <a:endParaRPr lang="en-US"/>
          </a:p>
        </p:txBody>
      </p:sp>
    </p:spTree>
    <p:extLst>
      <p:ext uri="{BB962C8B-B14F-4D97-AF65-F5344CB8AC3E}">
        <p14:creationId xmlns:p14="http://schemas.microsoft.com/office/powerpoint/2010/main" val="3616023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B589BC9-A5E1-6D4C-9DF6-872E1E70E0D2}"/>
              </a:ext>
            </a:extLst>
          </p:cNvPr>
          <p:cNvSpPr>
            <a:spLocks noGrp="1"/>
          </p:cNvSpPr>
          <p:nvPr>
            <p:ph type="title"/>
          </p:nvPr>
        </p:nvSpPr>
        <p:spPr>
          <a:xfrm>
            <a:off x="628650" y="64183"/>
            <a:ext cx="7886700" cy="1325563"/>
          </a:xfrm>
        </p:spPr>
        <p:txBody>
          <a:bodyPr/>
          <a:lstStyle/>
          <a:p>
            <a:r>
              <a:rPr lang="ru-RU" dirty="0"/>
              <a:t>Запрос на создание схемы алгоритма</a:t>
            </a:r>
          </a:p>
        </p:txBody>
      </p:sp>
      <p:pic>
        <p:nvPicPr>
          <p:cNvPr id="4" name="Объект 3">
            <a:extLst>
              <a:ext uri="{FF2B5EF4-FFF2-40B4-BE49-F238E27FC236}">
                <a16:creationId xmlns:a16="http://schemas.microsoft.com/office/drawing/2014/main" id="{777F9693-8A38-E644-A63C-BD6A85766C7D}"/>
              </a:ext>
            </a:extLst>
          </p:cNvPr>
          <p:cNvPicPr>
            <a:picLocks noGrp="1" noChangeAspect="1"/>
          </p:cNvPicPr>
          <p:nvPr>
            <p:ph idx="1"/>
          </p:nvPr>
        </p:nvPicPr>
        <p:blipFill>
          <a:blip r:embed="rId2"/>
          <a:stretch>
            <a:fillRect/>
          </a:stretch>
        </p:blipFill>
        <p:spPr>
          <a:xfrm>
            <a:off x="223536" y="1100866"/>
            <a:ext cx="4348464" cy="3182967"/>
          </a:xfrm>
          <a:prstGeom prst="rect">
            <a:avLst/>
          </a:prstGeom>
        </p:spPr>
      </p:pic>
      <p:pic>
        <p:nvPicPr>
          <p:cNvPr id="5" name="Рисунок 4">
            <a:extLst>
              <a:ext uri="{FF2B5EF4-FFF2-40B4-BE49-F238E27FC236}">
                <a16:creationId xmlns:a16="http://schemas.microsoft.com/office/drawing/2014/main" id="{5FF9FC6F-4070-4B4B-BE61-179881E9DD3F}"/>
              </a:ext>
            </a:extLst>
          </p:cNvPr>
          <p:cNvPicPr>
            <a:picLocks noChangeAspect="1"/>
          </p:cNvPicPr>
          <p:nvPr/>
        </p:nvPicPr>
        <p:blipFill>
          <a:blip r:embed="rId3"/>
          <a:stretch>
            <a:fillRect/>
          </a:stretch>
        </p:blipFill>
        <p:spPr>
          <a:xfrm>
            <a:off x="4260953" y="2692349"/>
            <a:ext cx="4775258" cy="4015369"/>
          </a:xfrm>
          <a:prstGeom prst="rect">
            <a:avLst/>
          </a:prstGeom>
        </p:spPr>
      </p:pic>
    </p:spTree>
    <p:extLst>
      <p:ext uri="{BB962C8B-B14F-4D97-AF65-F5344CB8AC3E}">
        <p14:creationId xmlns:p14="http://schemas.microsoft.com/office/powerpoint/2010/main" val="3564964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DAD5E25-ED1A-9246-BB32-53DDB3001723}"/>
              </a:ext>
            </a:extLst>
          </p:cNvPr>
          <p:cNvSpPr>
            <a:spLocks noGrp="1"/>
          </p:cNvSpPr>
          <p:nvPr>
            <p:ph type="title"/>
          </p:nvPr>
        </p:nvSpPr>
        <p:spPr>
          <a:xfrm>
            <a:off x="628650" y="365126"/>
            <a:ext cx="7886700" cy="665021"/>
          </a:xfrm>
        </p:spPr>
        <p:txBody>
          <a:bodyPr/>
          <a:lstStyle/>
          <a:p>
            <a:r>
              <a:rPr lang="ru-RU" dirty="0"/>
              <a:t>Метрики языковых моделей. </a:t>
            </a:r>
            <a:r>
              <a:rPr lang="ru-RU" dirty="0" err="1"/>
              <a:t>Перплексия</a:t>
            </a:r>
            <a:endParaRPr lang="ru-RU" dirty="0"/>
          </a:p>
        </p:txBody>
      </p:sp>
      <p:sp>
        <p:nvSpPr>
          <p:cNvPr id="3" name="Объект 2">
            <a:extLst>
              <a:ext uri="{FF2B5EF4-FFF2-40B4-BE49-F238E27FC236}">
                <a16:creationId xmlns:a16="http://schemas.microsoft.com/office/drawing/2014/main" id="{9935F40C-5024-934E-AA23-9E8E42146A76}"/>
              </a:ext>
            </a:extLst>
          </p:cNvPr>
          <p:cNvSpPr>
            <a:spLocks noGrp="1"/>
          </p:cNvSpPr>
          <p:nvPr>
            <p:ph idx="1"/>
          </p:nvPr>
        </p:nvSpPr>
        <p:spPr>
          <a:xfrm>
            <a:off x="628650" y="1212167"/>
            <a:ext cx="7886700" cy="1739378"/>
          </a:xfrm>
        </p:spPr>
        <p:txBody>
          <a:bodyPr>
            <a:normAutofit fontScale="92500"/>
          </a:bodyPr>
          <a:lstStyle/>
          <a:p>
            <a:pPr marL="0" indent="0">
              <a:buNone/>
            </a:pPr>
            <a:r>
              <a:rPr lang="ru-RU" dirty="0" err="1"/>
              <a:t>Перплексия</a:t>
            </a:r>
            <a:r>
              <a:rPr lang="ru-RU" dirty="0"/>
              <a:t> — широко используемая метрика для оценки языковых моделей. Она измеряет, насколько хорошо модель предсказывает текст. Более низкие значения </a:t>
            </a:r>
            <a:r>
              <a:rPr lang="ru-RU" dirty="0" err="1"/>
              <a:t>перплексии</a:t>
            </a:r>
            <a:r>
              <a:rPr lang="ru-RU" dirty="0"/>
              <a:t> указывают на лучшую модель — ту, которая более уверена в своих предсказаниях. </a:t>
            </a:r>
            <a:r>
              <a:rPr lang="ru-RU" dirty="0" err="1"/>
              <a:t>Перплексия</a:t>
            </a:r>
            <a:r>
              <a:rPr lang="ru-RU" dirty="0"/>
              <a:t> определяется как экспонента среднего отрицательного логарифма правдоподобия для каждого </a:t>
            </a:r>
            <a:r>
              <a:rPr lang="ru-RU" dirty="0" err="1"/>
              <a:t>токена</a:t>
            </a:r>
            <a:r>
              <a:rPr lang="ru-RU" dirty="0"/>
              <a:t> в тестовом наборе:</a:t>
            </a:r>
          </a:p>
        </p:txBody>
      </p:sp>
      <p:pic>
        <p:nvPicPr>
          <p:cNvPr id="4" name="Рисунок 3">
            <a:extLst>
              <a:ext uri="{FF2B5EF4-FFF2-40B4-BE49-F238E27FC236}">
                <a16:creationId xmlns:a16="http://schemas.microsoft.com/office/drawing/2014/main" id="{4787E65A-44C3-4A40-93D5-B73DC82D3D67}"/>
              </a:ext>
            </a:extLst>
          </p:cNvPr>
          <p:cNvPicPr>
            <a:picLocks noChangeAspect="1"/>
          </p:cNvPicPr>
          <p:nvPr/>
        </p:nvPicPr>
        <p:blipFill>
          <a:blip r:embed="rId2"/>
          <a:stretch>
            <a:fillRect/>
          </a:stretch>
        </p:blipFill>
        <p:spPr>
          <a:xfrm>
            <a:off x="823988" y="3036745"/>
            <a:ext cx="7496024" cy="1165185"/>
          </a:xfrm>
          <a:prstGeom prst="rect">
            <a:avLst/>
          </a:prstGeom>
        </p:spPr>
      </p:pic>
      <p:pic>
        <p:nvPicPr>
          <p:cNvPr id="5" name="Рисунок 4">
            <a:extLst>
              <a:ext uri="{FF2B5EF4-FFF2-40B4-BE49-F238E27FC236}">
                <a16:creationId xmlns:a16="http://schemas.microsoft.com/office/drawing/2014/main" id="{B864159D-4755-3C4C-8376-201581ECBD08}"/>
              </a:ext>
            </a:extLst>
          </p:cNvPr>
          <p:cNvPicPr>
            <a:picLocks noChangeAspect="1"/>
          </p:cNvPicPr>
          <p:nvPr/>
        </p:nvPicPr>
        <p:blipFill>
          <a:blip r:embed="rId3"/>
          <a:stretch>
            <a:fillRect/>
          </a:stretch>
        </p:blipFill>
        <p:spPr>
          <a:xfrm>
            <a:off x="1035850" y="4654933"/>
            <a:ext cx="7284162" cy="1351464"/>
          </a:xfrm>
          <a:prstGeom prst="rect">
            <a:avLst/>
          </a:prstGeom>
        </p:spPr>
      </p:pic>
    </p:spTree>
    <p:extLst>
      <p:ext uri="{BB962C8B-B14F-4D97-AF65-F5344CB8AC3E}">
        <p14:creationId xmlns:p14="http://schemas.microsoft.com/office/powerpoint/2010/main" val="2387218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D9E30F-1B2A-4541-82D0-237BC43B626F}"/>
              </a:ext>
            </a:extLst>
          </p:cNvPr>
          <p:cNvSpPr>
            <a:spLocks noGrp="1"/>
          </p:cNvSpPr>
          <p:nvPr>
            <p:ph type="title"/>
          </p:nvPr>
        </p:nvSpPr>
        <p:spPr/>
        <p:txBody>
          <a:bodyPr/>
          <a:lstStyle/>
          <a:p>
            <a:r>
              <a:rPr lang="ru-RU" dirty="0"/>
              <a:t>Метрики языковых моделей</a:t>
            </a:r>
          </a:p>
        </p:txBody>
      </p:sp>
      <p:sp>
        <p:nvSpPr>
          <p:cNvPr id="3" name="Объект 2">
            <a:extLst>
              <a:ext uri="{FF2B5EF4-FFF2-40B4-BE49-F238E27FC236}">
                <a16:creationId xmlns:a16="http://schemas.microsoft.com/office/drawing/2014/main" id="{DF51A744-742C-344C-8C44-649605F6C9E0}"/>
              </a:ext>
            </a:extLst>
          </p:cNvPr>
          <p:cNvSpPr>
            <a:spLocks noGrp="1"/>
          </p:cNvSpPr>
          <p:nvPr>
            <p:ph idx="1"/>
          </p:nvPr>
        </p:nvSpPr>
        <p:spPr>
          <a:xfrm>
            <a:off x="628650" y="1432085"/>
            <a:ext cx="7886700" cy="2202365"/>
          </a:xfrm>
        </p:spPr>
        <p:txBody>
          <a:bodyPr>
            <a:normAutofit fontScale="62500" lnSpcReduction="20000"/>
          </a:bodyPr>
          <a:lstStyle/>
          <a:p>
            <a:r>
              <a:rPr lang="ru-RU" dirty="0" err="1"/>
              <a:t>Перплексия</a:t>
            </a:r>
            <a:r>
              <a:rPr lang="ru-RU" dirty="0"/>
              <a:t> — это стандартная метрика, используемая для оценки языковых моделей, обученных на больших неразмеченных наборах данных, путем измерения того, насколько хорошо они предсказывают следующий </a:t>
            </a:r>
            <a:r>
              <a:rPr lang="ru-RU" dirty="0" err="1"/>
              <a:t>токен</a:t>
            </a:r>
            <a:r>
              <a:rPr lang="ru-RU" dirty="0"/>
              <a:t> в контексте. Такие модели называются предварительно обученными моделями или базовыми моделями. Их способность выполнять определенные задачи или отвечать на вопросы обеспечивается контролируемой тонкой настройкой. Это дополнительное обучение использует размеченный набор данных, где входные контексты сопоставляются с целевыми выходными данными, такими как ответы или результаты, специфичные для задачи. </a:t>
            </a:r>
          </a:p>
          <a:p>
            <a:r>
              <a:rPr lang="ru-RU" dirty="0" err="1"/>
              <a:t>Перплексия</a:t>
            </a:r>
            <a:r>
              <a:rPr lang="ru-RU" dirty="0"/>
              <a:t> не является идеальной метрикой для оценки тонкой настройки модели. Вместо этого необходимы метрики, которые сравнивают выходные данные модели с эталонными текстами, часто называемыми «истинными значениями». Распространенным выбором является </a:t>
            </a:r>
            <a:r>
              <a:rPr lang="en" dirty="0"/>
              <a:t>ROUGE (Recall-Oriented Understudy</a:t>
            </a:r>
            <a:r>
              <a:rPr lang="ru-RU" dirty="0"/>
              <a:t> </a:t>
            </a:r>
            <a:r>
              <a:rPr lang="en" dirty="0"/>
              <a:t>for </a:t>
            </a:r>
            <a:r>
              <a:rPr lang="en" dirty="0" err="1"/>
              <a:t>Gisting</a:t>
            </a:r>
            <a:r>
              <a:rPr lang="en" dirty="0"/>
              <a:t> Evaluation). ROUGE </a:t>
            </a:r>
            <a:r>
              <a:rPr lang="ru-RU" dirty="0"/>
              <a:t>широко используется для таких задач, как </a:t>
            </a:r>
            <a:r>
              <a:rPr lang="ru-RU" dirty="0" err="1"/>
              <a:t>суммаризация</a:t>
            </a:r>
            <a:r>
              <a:rPr lang="ru-RU" dirty="0"/>
              <a:t> и машинный перевод. Он оценивает качество текста, измеряя совпадения, например, </a:t>
            </a:r>
            <a:r>
              <a:rPr lang="ru-RU" dirty="0" err="1"/>
              <a:t>токены</a:t>
            </a:r>
            <a:r>
              <a:rPr lang="ru-RU" dirty="0"/>
              <a:t> или </a:t>
            </a:r>
            <a:r>
              <a:rPr lang="en" dirty="0"/>
              <a:t>n-</a:t>
            </a:r>
            <a:r>
              <a:rPr lang="ru-RU" dirty="0"/>
              <a:t>граммы, между сгенерированным текстом и эталонным текстом.</a:t>
            </a:r>
          </a:p>
        </p:txBody>
      </p:sp>
      <p:pic>
        <p:nvPicPr>
          <p:cNvPr id="4" name="Рисунок 3">
            <a:extLst>
              <a:ext uri="{FF2B5EF4-FFF2-40B4-BE49-F238E27FC236}">
                <a16:creationId xmlns:a16="http://schemas.microsoft.com/office/drawing/2014/main" id="{698B925E-CA93-414E-A429-96FD93E04A96}"/>
              </a:ext>
            </a:extLst>
          </p:cNvPr>
          <p:cNvPicPr>
            <a:picLocks noChangeAspect="1"/>
          </p:cNvPicPr>
          <p:nvPr/>
        </p:nvPicPr>
        <p:blipFill>
          <a:blip r:embed="rId2"/>
          <a:stretch>
            <a:fillRect/>
          </a:stretch>
        </p:blipFill>
        <p:spPr>
          <a:xfrm>
            <a:off x="2060668" y="3478235"/>
            <a:ext cx="4241800" cy="584200"/>
          </a:xfrm>
          <a:prstGeom prst="rect">
            <a:avLst/>
          </a:prstGeom>
        </p:spPr>
      </p:pic>
      <p:pic>
        <p:nvPicPr>
          <p:cNvPr id="5" name="Рисунок 4">
            <a:extLst>
              <a:ext uri="{FF2B5EF4-FFF2-40B4-BE49-F238E27FC236}">
                <a16:creationId xmlns:a16="http://schemas.microsoft.com/office/drawing/2014/main" id="{3FF7E1F2-FE76-A944-BBF2-DFD8146E43CC}"/>
              </a:ext>
            </a:extLst>
          </p:cNvPr>
          <p:cNvPicPr>
            <a:picLocks noChangeAspect="1"/>
          </p:cNvPicPr>
          <p:nvPr/>
        </p:nvPicPr>
        <p:blipFill>
          <a:blip r:embed="rId3"/>
          <a:stretch>
            <a:fillRect/>
          </a:stretch>
        </p:blipFill>
        <p:spPr>
          <a:xfrm>
            <a:off x="1754208" y="4250579"/>
            <a:ext cx="4548260" cy="852799"/>
          </a:xfrm>
          <a:prstGeom prst="rect">
            <a:avLst/>
          </a:prstGeom>
        </p:spPr>
      </p:pic>
      <p:sp>
        <p:nvSpPr>
          <p:cNvPr id="7" name="TextBox 6">
            <a:extLst>
              <a:ext uri="{FF2B5EF4-FFF2-40B4-BE49-F238E27FC236}">
                <a16:creationId xmlns:a16="http://schemas.microsoft.com/office/drawing/2014/main" id="{37170D82-DFE9-7B45-9DFC-4890A911BC50}"/>
              </a:ext>
            </a:extLst>
          </p:cNvPr>
          <p:cNvSpPr txBox="1"/>
          <p:nvPr/>
        </p:nvSpPr>
        <p:spPr>
          <a:xfrm>
            <a:off x="714737" y="5119342"/>
            <a:ext cx="7886700" cy="1200329"/>
          </a:xfrm>
          <a:prstGeom prst="rect">
            <a:avLst/>
          </a:prstGeom>
          <a:noFill/>
        </p:spPr>
        <p:txBody>
          <a:bodyPr wrap="square">
            <a:spAutoFit/>
          </a:bodyPr>
          <a:lstStyle/>
          <a:p>
            <a:r>
              <a:rPr lang="ru-RU" dirty="0"/>
              <a:t>где </a:t>
            </a:r>
            <a:r>
              <a:rPr lang="ru-RU" dirty="0" err="1"/>
              <a:t>D</a:t>
            </a:r>
            <a:r>
              <a:rPr lang="ru-RU" dirty="0"/>
              <a:t> — набор данных пар (сгенерированный текст, эталонный текст), </a:t>
            </a:r>
            <a:r>
              <a:rPr lang="ru-RU" dirty="0" err="1"/>
              <a:t>count</a:t>
            </a:r>
            <a:r>
              <a:rPr lang="ru-RU" dirty="0"/>
              <a:t>(</a:t>
            </a:r>
            <a:r>
              <a:rPr lang="ru-RU" dirty="0" err="1"/>
              <a:t>t</a:t>
            </a:r>
            <a:r>
              <a:rPr lang="ru-RU" dirty="0"/>
              <a:t>, </a:t>
            </a:r>
            <a:r>
              <a:rPr lang="ru-RU" dirty="0" err="1"/>
              <a:t>g</a:t>
            </a:r>
            <a:r>
              <a:rPr lang="ru-RU" dirty="0"/>
              <a:t>) — подсчитывает, как часто </a:t>
            </a:r>
            <a:r>
              <a:rPr lang="ru-RU" dirty="0" err="1"/>
              <a:t>токен</a:t>
            </a:r>
            <a:r>
              <a:rPr lang="ru-RU" dirty="0"/>
              <a:t> </a:t>
            </a:r>
            <a:r>
              <a:rPr lang="ru-RU" dirty="0" err="1"/>
              <a:t>t</a:t>
            </a:r>
            <a:r>
              <a:rPr lang="ru-RU" dirty="0"/>
              <a:t> из эталонного текста </a:t>
            </a:r>
            <a:r>
              <a:rPr lang="ru-RU" dirty="0" err="1"/>
              <a:t>r</a:t>
            </a:r>
            <a:r>
              <a:rPr lang="ru-RU" dirty="0"/>
              <a:t> встречается в сгенерированном тексте </a:t>
            </a:r>
            <a:r>
              <a:rPr lang="ru-RU" dirty="0" err="1"/>
              <a:t>g</a:t>
            </a:r>
            <a:r>
              <a:rPr lang="ru-RU" dirty="0"/>
              <a:t>, а знаменатель — общее количество </a:t>
            </a:r>
            <a:r>
              <a:rPr lang="ru-RU" dirty="0" err="1"/>
              <a:t>токенов</a:t>
            </a:r>
            <a:r>
              <a:rPr lang="ru-RU" dirty="0"/>
              <a:t> во всех эталонных текстах.</a:t>
            </a:r>
          </a:p>
        </p:txBody>
      </p:sp>
      <p:sp>
        <p:nvSpPr>
          <p:cNvPr id="8" name="TextBox 7">
            <a:extLst>
              <a:ext uri="{FF2B5EF4-FFF2-40B4-BE49-F238E27FC236}">
                <a16:creationId xmlns:a16="http://schemas.microsoft.com/office/drawing/2014/main" id="{EA74CD50-6B05-C047-8498-21EC9E87397B}"/>
              </a:ext>
            </a:extLst>
          </p:cNvPr>
          <p:cNvSpPr txBox="1"/>
          <p:nvPr/>
        </p:nvSpPr>
        <p:spPr>
          <a:xfrm>
            <a:off x="714737" y="6403604"/>
            <a:ext cx="4490977" cy="369332"/>
          </a:xfrm>
          <a:prstGeom prst="rect">
            <a:avLst/>
          </a:prstGeom>
          <a:noFill/>
        </p:spPr>
        <p:txBody>
          <a:bodyPr wrap="square" rtlCol="0">
            <a:spAutoFit/>
          </a:bodyPr>
          <a:lstStyle/>
          <a:p>
            <a:r>
              <a:rPr lang="ru-RU" dirty="0">
                <a:solidFill>
                  <a:srgbClr val="FF0000"/>
                </a:solidFill>
              </a:rPr>
              <a:t>Еще используется оценка людьми. </a:t>
            </a:r>
          </a:p>
        </p:txBody>
      </p:sp>
    </p:spTree>
    <p:extLst>
      <p:ext uri="{BB962C8B-B14F-4D97-AF65-F5344CB8AC3E}">
        <p14:creationId xmlns:p14="http://schemas.microsoft.com/office/powerpoint/2010/main" val="26840138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B69A02-5B0D-9B4E-9375-F9041AECC725}"/>
              </a:ext>
            </a:extLst>
          </p:cNvPr>
          <p:cNvSpPr>
            <a:spLocks noGrp="1"/>
          </p:cNvSpPr>
          <p:nvPr>
            <p:ph type="title"/>
          </p:nvPr>
        </p:nvSpPr>
        <p:spPr>
          <a:xfrm>
            <a:off x="1150938" y="694382"/>
            <a:ext cx="4846865" cy="994172"/>
          </a:xfrm>
        </p:spPr>
        <p:txBody>
          <a:bodyPr/>
          <a:lstStyle/>
          <a:p>
            <a:r>
              <a:rPr lang="ru-RU" dirty="0">
                <a:solidFill>
                  <a:srgbClr val="00B0F0"/>
                </a:solidFill>
                <a:latin typeface="+mn-lt"/>
              </a:rPr>
              <a:t>Итоги</a:t>
            </a:r>
          </a:p>
        </p:txBody>
      </p:sp>
      <p:sp>
        <p:nvSpPr>
          <p:cNvPr id="3" name="Объект 2">
            <a:extLst>
              <a:ext uri="{FF2B5EF4-FFF2-40B4-BE49-F238E27FC236}">
                <a16:creationId xmlns:a16="http://schemas.microsoft.com/office/drawing/2014/main" id="{86A314CF-661C-8C4B-9228-8806331B1AB3}"/>
              </a:ext>
            </a:extLst>
          </p:cNvPr>
          <p:cNvSpPr>
            <a:spLocks noGrp="1"/>
          </p:cNvSpPr>
          <p:nvPr>
            <p:ph idx="1"/>
          </p:nvPr>
        </p:nvSpPr>
        <p:spPr>
          <a:xfrm>
            <a:off x="1150938" y="1688554"/>
            <a:ext cx="7486286" cy="4475064"/>
          </a:xfrm>
        </p:spPr>
        <p:txBody>
          <a:bodyPr>
            <a:normAutofit/>
          </a:bodyPr>
          <a:lstStyle/>
          <a:p>
            <a:r>
              <a:rPr lang="ru-RU" sz="2800" dirty="0"/>
              <a:t>Определите цели</a:t>
            </a:r>
          </a:p>
          <a:p>
            <a:r>
              <a:rPr lang="ru-RU" sz="2800" dirty="0"/>
              <a:t>Измеряйте свое приближение к целям</a:t>
            </a:r>
          </a:p>
          <a:p>
            <a:r>
              <a:rPr lang="ru-RU" sz="2800" dirty="0"/>
              <a:t>Ведите разведочный анализ, готовьте данные</a:t>
            </a:r>
          </a:p>
          <a:p>
            <a:r>
              <a:rPr lang="ru-RU" sz="2800" dirty="0"/>
              <a:t>Выбирайте модели</a:t>
            </a:r>
          </a:p>
          <a:p>
            <a:r>
              <a:rPr lang="ru-RU" sz="2800" dirty="0"/>
              <a:t>Обучайте модели</a:t>
            </a:r>
          </a:p>
          <a:p>
            <a:r>
              <a:rPr lang="ru-RU" sz="2800" dirty="0"/>
              <a:t>Рассчитывайте метрики</a:t>
            </a:r>
          </a:p>
          <a:p>
            <a:r>
              <a:rPr lang="ru-RU" sz="2800" dirty="0"/>
              <a:t>Внедряйте хорошие модели в бизнес-процессы</a:t>
            </a:r>
          </a:p>
          <a:p>
            <a:r>
              <a:rPr lang="ru-RU" sz="2800" dirty="0"/>
              <a:t>Постоянно повышайте качество</a:t>
            </a:r>
          </a:p>
          <a:p>
            <a:endParaRPr lang="ru-RU" sz="2800" dirty="0"/>
          </a:p>
          <a:p>
            <a:pPr marL="0" indent="0">
              <a:buNone/>
            </a:pPr>
            <a:endParaRPr lang="ru-RU" sz="2800" dirty="0"/>
          </a:p>
        </p:txBody>
      </p:sp>
    </p:spTree>
    <p:extLst>
      <p:ext uri="{BB962C8B-B14F-4D97-AF65-F5344CB8AC3E}">
        <p14:creationId xmlns:p14="http://schemas.microsoft.com/office/powerpoint/2010/main" val="23651765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lstStyle/>
          <a:p>
            <a:pPr marL="0" indent="0" algn="ctr">
              <a:buNone/>
            </a:pPr>
            <a:r>
              <a:rPr lang="ru-RU"/>
              <a:t>Пишите</a:t>
            </a:r>
            <a:r>
              <a:rPr lang="ru-RU" dirty="0"/>
              <a:t>: </a:t>
            </a:r>
            <a:r>
              <a:rPr lang="en-US" dirty="0" err="1"/>
              <a:t>sudakov@ws-dss.com</a:t>
            </a:r>
            <a:endParaRPr lang="ru-RU" dirty="0"/>
          </a:p>
        </p:txBody>
      </p:sp>
      <p:sp>
        <p:nvSpPr>
          <p:cNvPr id="4" name="Заголовок 1"/>
          <p:cNvSpPr txBox="1">
            <a:spLocks/>
          </p:cNvSpPr>
          <p:nvPr/>
        </p:nvSpPr>
        <p:spPr>
          <a:xfrm>
            <a:off x="685800" y="3863181"/>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ru-RU"/>
              <a:t>Спасибо за внимание!</a:t>
            </a:r>
            <a:endParaRPr lang="ru-RU" dirty="0"/>
          </a:p>
        </p:txBody>
      </p:sp>
    </p:spTree>
    <p:extLst>
      <p:ext uri="{BB962C8B-B14F-4D97-AF65-F5344CB8AC3E}">
        <p14:creationId xmlns:p14="http://schemas.microsoft.com/office/powerpoint/2010/main" val="1477451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2A3233-0A47-674F-9570-88BAB079C0DF}"/>
              </a:ext>
            </a:extLst>
          </p:cNvPr>
          <p:cNvSpPr>
            <a:spLocks noGrp="1"/>
          </p:cNvSpPr>
          <p:nvPr>
            <p:ph type="title"/>
          </p:nvPr>
        </p:nvSpPr>
        <p:spPr/>
        <p:txBody>
          <a:bodyPr/>
          <a:lstStyle/>
          <a:p>
            <a:r>
              <a:rPr lang="ru-RU" dirty="0"/>
              <a:t>Функция потерь</a:t>
            </a:r>
          </a:p>
        </p:txBody>
      </p:sp>
      <p:pic>
        <p:nvPicPr>
          <p:cNvPr id="5" name="Объект 4">
            <a:extLst>
              <a:ext uri="{FF2B5EF4-FFF2-40B4-BE49-F238E27FC236}">
                <a16:creationId xmlns:a16="http://schemas.microsoft.com/office/drawing/2014/main" id="{C916E821-C57F-B342-91DF-D821E8410291}"/>
              </a:ext>
            </a:extLst>
          </p:cNvPr>
          <p:cNvPicPr>
            <a:picLocks noGrp="1" noChangeAspect="1"/>
          </p:cNvPicPr>
          <p:nvPr>
            <p:ph idx="1"/>
          </p:nvPr>
        </p:nvPicPr>
        <p:blipFill>
          <a:blip r:embed="rId2"/>
          <a:stretch>
            <a:fillRect/>
          </a:stretch>
        </p:blipFill>
        <p:spPr>
          <a:xfrm>
            <a:off x="2406248" y="1711656"/>
            <a:ext cx="4851918" cy="1143000"/>
          </a:xfrm>
          <a:prstGeom prst="rect">
            <a:avLst/>
          </a:prstGeom>
        </p:spPr>
      </p:pic>
      <p:sp>
        <p:nvSpPr>
          <p:cNvPr id="4" name="Номер слайда 3">
            <a:extLst>
              <a:ext uri="{FF2B5EF4-FFF2-40B4-BE49-F238E27FC236}">
                <a16:creationId xmlns:a16="http://schemas.microsoft.com/office/drawing/2014/main" id="{D6EF74AB-F202-3E4C-9927-40DB911F724C}"/>
              </a:ext>
            </a:extLst>
          </p:cNvPr>
          <p:cNvSpPr>
            <a:spLocks noGrp="1"/>
          </p:cNvSpPr>
          <p:nvPr>
            <p:ph type="sldNum" sz="quarter" idx="12"/>
          </p:nvPr>
        </p:nvSpPr>
        <p:spPr/>
        <p:txBody>
          <a:bodyPr/>
          <a:lstStyle/>
          <a:p>
            <a:fld id="{38237106-F2ED-405E-BC33-CC3CF426205F}" type="slidenum">
              <a:rPr lang="en-US" smtClean="0"/>
              <a:pPr/>
              <a:t>8</a:t>
            </a:fld>
            <a:endParaRPr lang="en-US"/>
          </a:p>
        </p:txBody>
      </p:sp>
      <p:pic>
        <p:nvPicPr>
          <p:cNvPr id="6" name="Рисунок 5">
            <a:extLst>
              <a:ext uri="{FF2B5EF4-FFF2-40B4-BE49-F238E27FC236}">
                <a16:creationId xmlns:a16="http://schemas.microsoft.com/office/drawing/2014/main" id="{9BAA844F-E25A-1C43-8568-4A400C696368}"/>
              </a:ext>
            </a:extLst>
          </p:cNvPr>
          <p:cNvPicPr>
            <a:picLocks noChangeAspect="1"/>
          </p:cNvPicPr>
          <p:nvPr/>
        </p:nvPicPr>
        <p:blipFill>
          <a:blip r:embed="rId3"/>
          <a:stretch>
            <a:fillRect/>
          </a:stretch>
        </p:blipFill>
        <p:spPr>
          <a:xfrm>
            <a:off x="2921835" y="3429000"/>
            <a:ext cx="3820743" cy="1548275"/>
          </a:xfrm>
          <a:prstGeom prst="rect">
            <a:avLst/>
          </a:prstGeom>
        </p:spPr>
      </p:pic>
    </p:spTree>
    <p:extLst>
      <p:ext uri="{BB962C8B-B14F-4D97-AF65-F5344CB8AC3E}">
        <p14:creationId xmlns:p14="http://schemas.microsoft.com/office/powerpoint/2010/main" val="344759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639E67-7F0F-9046-8264-4CECD9D44B4E}"/>
              </a:ext>
            </a:extLst>
          </p:cNvPr>
          <p:cNvSpPr>
            <a:spLocks noGrp="1"/>
          </p:cNvSpPr>
          <p:nvPr>
            <p:ph type="title"/>
          </p:nvPr>
        </p:nvSpPr>
        <p:spPr/>
        <p:txBody>
          <a:bodyPr/>
          <a:lstStyle/>
          <a:p>
            <a:r>
              <a:rPr lang="ru-RU" dirty="0"/>
              <a:t>Ограничение мешка слов</a:t>
            </a:r>
          </a:p>
        </p:txBody>
      </p:sp>
      <p:sp>
        <p:nvSpPr>
          <p:cNvPr id="3" name="Объект 2">
            <a:extLst>
              <a:ext uri="{FF2B5EF4-FFF2-40B4-BE49-F238E27FC236}">
                <a16:creationId xmlns:a16="http://schemas.microsoft.com/office/drawing/2014/main" id="{C65E510E-1DCD-C544-9A28-4DB8BD0D33F0}"/>
              </a:ext>
            </a:extLst>
          </p:cNvPr>
          <p:cNvSpPr>
            <a:spLocks noGrp="1"/>
          </p:cNvSpPr>
          <p:nvPr>
            <p:ph idx="1"/>
          </p:nvPr>
        </p:nvSpPr>
        <p:spPr/>
        <p:txBody>
          <a:bodyPr/>
          <a:lstStyle/>
          <a:p>
            <a:r>
              <a:rPr lang="ru-RU" dirty="0"/>
              <a:t>Игнорирует порядок слов</a:t>
            </a:r>
          </a:p>
          <a:p>
            <a:r>
              <a:rPr lang="ru-RU" dirty="0"/>
              <a:t>Отсутствие контекстного понимания</a:t>
            </a:r>
          </a:p>
          <a:p>
            <a:r>
              <a:rPr lang="ru-RU" dirty="0"/>
              <a:t>Разреженные и многомерные векторы</a:t>
            </a:r>
          </a:p>
          <a:p>
            <a:r>
              <a:rPr lang="ru-RU" dirty="0"/>
              <a:t>Не может обрабатывать слова, отсутствующие в словаре</a:t>
            </a:r>
          </a:p>
        </p:txBody>
      </p:sp>
      <p:sp>
        <p:nvSpPr>
          <p:cNvPr id="4" name="Номер слайда 3">
            <a:extLst>
              <a:ext uri="{FF2B5EF4-FFF2-40B4-BE49-F238E27FC236}">
                <a16:creationId xmlns:a16="http://schemas.microsoft.com/office/drawing/2014/main" id="{7A5EB392-818F-BC45-8E75-EB16440DEF7C}"/>
              </a:ext>
            </a:extLst>
          </p:cNvPr>
          <p:cNvSpPr>
            <a:spLocks noGrp="1"/>
          </p:cNvSpPr>
          <p:nvPr>
            <p:ph type="sldNum" sz="quarter" idx="12"/>
          </p:nvPr>
        </p:nvSpPr>
        <p:spPr/>
        <p:txBody>
          <a:bodyPr/>
          <a:lstStyle/>
          <a:p>
            <a:fld id="{38237106-F2ED-405E-BC33-CC3CF426205F}" type="slidenum">
              <a:rPr lang="en-US" smtClean="0"/>
              <a:pPr/>
              <a:t>9</a:t>
            </a:fld>
            <a:endParaRPr lang="en-US"/>
          </a:p>
        </p:txBody>
      </p:sp>
    </p:spTree>
    <p:extLst>
      <p:ext uri="{BB962C8B-B14F-4D97-AF65-F5344CB8AC3E}">
        <p14:creationId xmlns:p14="http://schemas.microsoft.com/office/powerpoint/2010/main" val="3014730359"/>
      </p:ext>
    </p:extLst>
  </p:cSld>
  <p:clrMapOvr>
    <a:masterClrMapping/>
  </p:clrMapOvr>
</p:sld>
</file>

<file path=ppt/theme/theme1.xml><?xml version="1.0" encoding="utf-8"?>
<a:theme xmlns:a="http://schemas.openxmlformats.org/drawingml/2006/main" name="1_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1220</TotalTime>
  <Words>2955</Words>
  <Application>Microsoft Macintosh PowerPoint</Application>
  <PresentationFormat>Экран (4:3)</PresentationFormat>
  <Paragraphs>413</Paragraphs>
  <Slides>74</Slides>
  <Notes>3</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2</vt:i4>
      </vt:variant>
      <vt:variant>
        <vt:lpstr>Заголовки слайдов</vt:lpstr>
      </vt:variant>
      <vt:variant>
        <vt:i4>74</vt:i4>
      </vt:variant>
    </vt:vector>
  </HeadingPairs>
  <TitlesOfParts>
    <vt:vector size="86" baseType="lpstr">
      <vt:lpstr>A Love of Thunder</vt:lpstr>
      <vt:lpstr>Apron Heavy</vt:lpstr>
      <vt:lpstr>Arial</vt:lpstr>
      <vt:lpstr>Arial MT</vt:lpstr>
      <vt:lpstr>Calibri</vt:lpstr>
      <vt:lpstr>Calibri Light</vt:lpstr>
      <vt:lpstr>Google Sans</vt:lpstr>
      <vt:lpstr>Helvetica</vt:lpstr>
      <vt:lpstr>Manrope</vt:lpstr>
      <vt:lpstr>Raleway SemiBold</vt:lpstr>
      <vt:lpstr>1_Тема Office</vt:lpstr>
      <vt:lpstr>Office Theme</vt:lpstr>
      <vt:lpstr>Языковые модели в ИИ</vt:lpstr>
      <vt:lpstr>Развитие ИИ</vt:lpstr>
      <vt:lpstr>Прогноз «сильного» ИИ</vt:lpstr>
      <vt:lpstr>Мешок слов</vt:lpstr>
      <vt:lpstr>Document-term matrix (DTM)</vt:lpstr>
      <vt:lpstr>Классификация</vt:lpstr>
      <vt:lpstr>Архитектура выходного слоя</vt:lpstr>
      <vt:lpstr>Функция потерь</vt:lpstr>
      <vt:lpstr>Ограничение мешка слов</vt:lpstr>
      <vt:lpstr>Word2Vec</vt:lpstr>
      <vt:lpstr>Эмбеддинги</vt:lpstr>
      <vt:lpstr>Эмбеддинги</vt:lpstr>
      <vt:lpstr>Языковая модель</vt:lpstr>
      <vt:lpstr>Авторегрессионная модель</vt:lpstr>
      <vt:lpstr>Триграммы</vt:lpstr>
      <vt:lpstr>Немного точнее….</vt:lpstr>
      <vt:lpstr>Рекуррентные сети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Технология RAG </vt:lpstr>
      <vt:lpstr>Организация доступа к LLM </vt:lpstr>
      <vt:lpstr>Какая LLM лучше?</vt:lpstr>
      <vt:lpstr>Примеры запросов</vt:lpstr>
      <vt:lpstr>Плохой vs хороший промпт</vt:lpstr>
      <vt:lpstr>Частые ошибки</vt:lpstr>
      <vt:lpstr>Структура запросов к LLM</vt:lpstr>
      <vt:lpstr>Системный промпт</vt:lpstr>
      <vt:lpstr>Примеры системных промптов</vt:lpstr>
      <vt:lpstr>Интерфейс Hugging Face Playground</vt:lpstr>
      <vt:lpstr>Классификация промптов</vt:lpstr>
      <vt:lpstr>Zero-shot prompting</vt:lpstr>
      <vt:lpstr>One-shot prompting</vt:lpstr>
      <vt:lpstr>Few-shot prompting</vt:lpstr>
      <vt:lpstr>Chain-of-Thought prompting</vt:lpstr>
      <vt:lpstr>Instruction-based prompting</vt:lpstr>
      <vt:lpstr>Role prompting</vt:lpstr>
      <vt:lpstr>Meta Prompting</vt:lpstr>
      <vt:lpstr>Self-Consistency</vt:lpstr>
      <vt:lpstr>Self-Consistency</vt:lpstr>
      <vt:lpstr>Generated Knowledge Prompting</vt:lpstr>
      <vt:lpstr>Prompt Chaining</vt:lpstr>
      <vt:lpstr>Запрос на создание схемы алгоритма</vt:lpstr>
      <vt:lpstr>Метрики языковых моделей. Перплексия</vt:lpstr>
      <vt:lpstr>Метрики языковых моделей</vt:lpstr>
      <vt:lpstr>Итоги</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Системы поддержки принятия решений современное состояние и перспективы развития</dc:title>
  <dc:creator>Пользователь Microsoft Office</dc:creator>
  <cp:lastModifiedBy>Microsoft Office User</cp:lastModifiedBy>
  <cp:revision>218</cp:revision>
  <cp:lastPrinted>2024-09-10T06:27:25Z</cp:lastPrinted>
  <dcterms:created xsi:type="dcterms:W3CDTF">2016-10-02T08:06:42Z</dcterms:created>
  <dcterms:modified xsi:type="dcterms:W3CDTF">2025-12-16T17:46:16Z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10433957</vt:lpwstr>
  </property>
  <property fmtid="{D5CDD505-2E9C-101B-9397-08002B2CF9AE}" pid="3" name="NXPowerLiteSettings">
    <vt:lpwstr>C700052003A000</vt:lpwstr>
  </property>
  <property fmtid="{D5CDD505-2E9C-101B-9397-08002B2CF9AE}" pid="4" name="NXPowerLiteVersion">
    <vt:lpwstr>D8.0.8</vt:lpwstr>
  </property>
</Properties>
</file>